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246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[0:00-0:15] Buongiorno a tutti, e grazie per essere qui. Il mio intervento di oggi si intitola 'Sinergia multidisciplinare nell'obesità: integrazione tra bendaggio gastrico regolabile, tirzepatide, supporto psicologico, nutrizione e attività fisica adattata'.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[0:15-1:10] La gestione dell'obesità grave rappresenta oggi una delle sfide più complesse della medicina clinica. Non esiste un singolo presidio in grado, da solo, di garantire risultati stabili nel tempo: servono approcci integrati, capaci di agire contemporaneamente sui meccanismi biologici, comportamentali e psicologici della malattia. In questo scenario, l'associazione tra restrizione meccanica - il bendaggio gastrico regolabile - e reset metabolico - la tirzepatide - ha mostrato risultati clinici di grande rilievo, con cali ponderali fino al 20,9% a 72 settimane. È un dato importante. Ma da solo non basta a raccontare la storia completa di questi pazienti. Il congresso di oggi riunisce chirurghi, nutrizionisti, psicologi e chinesiologi: la sede naturale per affrontare questo tema con uno sguardo davvero integrato.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[1:10-2:00] Perché non basta? Perché la rapidità di questo decremento ponderale, unita alla complessità di una doppia restrizione - meccanica e farmacologica - impone un'azione clinica congiunta. L'aspetto chirurgico-farmacologico non può essere lasciato solo: deve essere costantemente accompagnato da interventi nutrizionali, motori e psicocomportamentali. Il bendaggio agisce sul volume gastrico, la tirzepatide agisce sui circuiti dell'appetito e sul cosiddetto 'food noise', il rumore di fondo della fame. Ma il corpo cambia rapidamente. E la mente, per adattarsi a questo cambiamento, ha bisogno di un accompagnamento specialistico costante. Comprendere questo doppio meccanismo è il primo passo per costruire un percorso terapeutico realmente su misura per il paziente.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[2:00-2:43] È qui che entra in gioco la vera domanda clinica: come possiamo trasformare un calo ponderale biologico, spesso molto rapido, in un cambiamento stabile, sicuro e sostenibile nel tempo? La risposta che la letteratura più recente ci offre è chiara: attraverso l'azione coordinata di un team multidisciplinare. Chirurgo, nutrizionista, psicologo e chinesiologo non intervengono in sequenza, uno dopo l'altro, ma in parallelo, ciascuno su una dimensione specifica e interconnessa della patologia. Ogni professionista porta una competenza specifica, ma il risultato clinico nasce dalla loro interazione quotidiana, non dalla somma delle singole prestazioni.</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[2:43-3:29] Gli obiettivi del nostro lavoro sono stati due. Primo: valutare, attraverso una revisione della letteratura scientifica recente, i benefici clinici di un protocollo a forte integrazione multidisciplinare. Secondo: definire come l'azione coordinata del team consenta di ottimizzare l'aderenza terapeutica globale, che nei protocolli integrati supera l'85%; di preservare la massa magra; di vincere la sedentarietà; e di favorire l'adattamento psicologico e corporeo del paziente al nuovo assetto metabolico che si viene a creare. Questi obiettivi nascono da una domanda molto concreta, che ci poniamo ogni giorno nella pratica clinica: come rendere duraturo un risultato che all'inizio è soprattutto biologico.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[3:29-4:14] Dal punto di vista metodologico, abbiamo condotto una revisione sistematica su PubMed e Scopus, includendo studi clinici e linee guida pubblicati tra il 2020 e il 2026 sulla gestione multidisciplinare dell'obesità di grado elevato. Abbiamo estratto i dati sull'efficacia clinica e psicocomportamentale dei trattamenti combinati, analizzando l'impatto dei singoli interventi specialistici su parametri nutrizionali, indici di riattivazione motoria con la scala AFA, comportamento alimentare con il TFEQ e immagine corporea con la BAS-2. Questo approccio ci ha permesso di guardare non solo ai numeri del calo ponderale, ma alla qualità complessiva del percorso di cura.</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[4:14-4:56] Veniamo ai risultati. Il primo dato che emerge con chiarezza è questo: farmaco e chirurgia garantiscono il decremento ponderale e il controllo biologico del 'food noise', ma la tenuta di questi risultati nel tempo richiede necessariamente l'azione congiunta dell'intero team. In altre parole, la componente chirurgico-farmacologica apre una finestra terapeutica molto favorevole, ma è quello che accade dentro questa finestra - a livello nutrizionale, motorio e psicologico - a determinare se il risultato sarà duraturo oppure no. È un dato che dovrebbe orientare la pratica clinica quotidiana di ciascuno di noi.</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[4:56-5:32] Sul fronte nutrizionale, i dati mostrano un ruolo protettivo fondamentale: l'intervento del nutrizionista previene la sarcopenia, cioè la perdita di massa magra che accompagna spesso i cali ponderali rapidi indotti dalla duplice restrizione. Preservare il muscolo significa preservare il metabolismo basale, la forza funzionale e, in ultima analisi, la qualità del dimagrimento stesso, non solo la sua quantità. Un paziente che perde peso ma anche forza e autonomia funzionale non ha ottenuto un vero successo terapeutico.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[5:32-6:13] Sul fronte motorio, il ruolo del chinesiologo si è dimostrato altrettanto decisivo. La riattivazione fisica guidata vince la sedentarietà nel 60% dei casi e, aspetto particolarmente interessante, incrementa l'accettazione del proprio corpo del 35%, misurata con la scala BAS-2. Questo ci dice qualcosa di importante: l'attività fisica adattata non è solo uno strumento di dispendio energetico, ma un vero e proprio strumento di riconciliazione tra il paziente e il proprio corpo che cambia. Ed è un cambiamento che il paziente percepisce prima ancora di vederlo riflesso sulla bilancia.</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[6:13-7:09] Il mio lavoro come psicologo del team si sviluppa lungo tre fasi distinte ma continue tra loro. Nella valutazione pre-intervento esploriamo la motivazione al cambiamento, le aspettative realistiche e l'eventuale presenza di comportamenti alimentari disfunzionali, prima ancora che il paziente inizi il percorso chirurgico e farmacologico. Nella fase più delicata, quella del calo ponderale rapido, il mio compito è accompagnare il paziente nella gestione psicologica del food noise e nell'elaborazione di un'immagine corporea che cambia settimana dopo settimana, spesso più velocemente di quanto la mente riesca a integrare. Infine, nel mantenimento, il lavoro si concentra sulla prevenzione delle ricadute: consolidare i nuovi comportamenti alimentari e motori perché il risultato raggiunto diventi stabile nel tempo, e non un episodio isolato.</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[7:09-7:52] Questo lavoro strutturato in tre fasi si traduce in risultati misurabili. Il supporto psicologico stabilizza l'aderenza terapeutica globale e riduce del 40% il rischio di disorientamento corporeo, quella difficoltà a riconoscere e integrare psicologicamente il proprio corpo che cambia rapidamente. Senza un accompagnamento psicologico strutturato, il rischio è che il cambiamento fisico proceda più velocemente di quanto la mente riesca ad adattarsi, con conseguenze sull'aderenza e sulla stabilità dei risultati nel tempo. Per questo il colloquio psicologico non dovrebbe mai essere considerato un intervento accessorio, ma parte integrante del percorso fin dall'inizio.</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[7:52-8:42] In conclusione, l'efficacia clinica a lungo termine del trattamento combinato non dipende dal singolo presidio, farmacologico o chirurgico che sia, ma dalla reale integrazione terapeutica. Chirurgo, nutrizionista, chinesiologo e psicologo intervengono in modo paritetico e sinergico su dimensioni diverse e interconnesse della stessa patologia. Questa alleanza multidisciplinare si conferma indispensabile per un motivo preciso. È l'unico modo per tradurre un calo ponderale biologico, spesso rapido e impegnativo, in uno shift comportamentale stabile, attivo e orientato alla salute nel lungo periodo. È un messaggio che vale la pena portare a casa da questo congresso, e che dovrebbe guidare l'organizzazione dei nostri ambulatori e dei nostri percorsi di cura.</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[8:42-8:55] Vi ringrazio per l'attenzione. Resto naturalmente a disposizione per qualsiasi domanda o approfondimento sui dati presentati e sulla bibliografia di riferimento, che trovate riassunta in questa ultima slide.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3" name="Image 0" descr="./assets/cover-bg.jpeg"/>
          <p:cNvPicPr>
            <a:picLocks noChangeAspect="1"/>
          </p:cNvPicPr>
          <p:nvPr/>
        </p:nvPicPr>
        <p:blipFill>
          <a:blip r:embed="rId3"/>
          <a:stretch>
            <a:fillRect/>
          </a:stretch>
        </p:blipFill>
        <p:spPr>
          <a:xfrm>
            <a:off x="-223114" y="0"/>
            <a:ext cx="4799686" cy="6858000"/>
          </a:xfrm>
          <a:prstGeom prst="rect">
            <a:avLst/>
          </a:prstGeom>
        </p:spPr>
      </p:pic>
      <p:sp>
        <p:nvSpPr>
          <p:cNvPr id="4" name="Shape 0"/>
          <p:cNvSpPr/>
          <p:nvPr/>
        </p:nvSpPr>
        <p:spPr>
          <a:xfrm>
            <a:off x="4576572" y="0"/>
            <a:ext cx="139903" cy="6858000"/>
          </a:xfrm>
          <a:prstGeom prst="rect">
            <a:avLst/>
          </a:prstGeom>
          <a:solidFill>
            <a:srgbClr val="374D81"/>
          </a:solidFill>
          <a:ln/>
        </p:spPr>
      </p:sp>
      <p:sp>
        <p:nvSpPr>
          <p:cNvPr id="5" name="Shape 1"/>
          <p:cNvSpPr/>
          <p:nvPr/>
        </p:nvSpPr>
        <p:spPr>
          <a:xfrm>
            <a:off x="4653382" y="0"/>
            <a:ext cx="139903" cy="6858000"/>
          </a:xfrm>
          <a:prstGeom prst="rect">
            <a:avLst/>
          </a:prstGeom>
          <a:solidFill>
            <a:srgbClr val="9CCEC7"/>
          </a:solidFill>
          <a:ln/>
        </p:spPr>
      </p:sp>
      <p:sp>
        <p:nvSpPr>
          <p:cNvPr id="6" name="Text 2"/>
          <p:cNvSpPr txBox="1"/>
          <p:nvPr/>
        </p:nvSpPr>
        <p:spPr>
          <a:xfrm>
            <a:off x="6583680" y="758952"/>
            <a:ext cx="5074920" cy="3227832"/>
          </a:xfrm>
          <a:prstGeom prst="rect">
            <a:avLst/>
          </a:prstGeom>
          <a:noFill/>
          <a:ln/>
        </p:spPr>
        <p:txBody>
          <a:bodyPr wrap="square" lIns="0" tIns="0" rIns="0" bIns="0" rtlCol="0" anchor="b"/>
          <a:lstStyle/>
          <a:p>
            <a:pPr marL="0" indent="0">
              <a:lnSpc>
                <a:spcPct val="102000"/>
              </a:lnSpc>
              <a:buNone/>
            </a:pPr>
            <a:r>
              <a:rPr lang="en-US" sz="3800" b="1" kern="0" spc="-50" dirty="0">
                <a:solidFill>
                  <a:srgbClr val="374D81"/>
                </a:solidFill>
                <a:latin typeface="Calibri" pitchFamily="34" charset="0"/>
                <a:ea typeface="Calibri" pitchFamily="34" charset="-122"/>
                <a:cs typeface="Calibri" pitchFamily="34" charset="-120"/>
              </a:rPr>
              <a:t>Sinergia multidisciplinare nell'obesità</a:t>
            </a:r>
            <a:endParaRPr lang="en-US" sz="3800" dirty="0"/>
          </a:p>
        </p:txBody>
      </p:sp>
      <p:sp>
        <p:nvSpPr>
          <p:cNvPr id="7" name="Text 3"/>
          <p:cNvSpPr txBox="1"/>
          <p:nvPr/>
        </p:nvSpPr>
        <p:spPr>
          <a:xfrm>
            <a:off x="6629400" y="4160520"/>
            <a:ext cx="5074920" cy="960120"/>
          </a:xfrm>
          <a:prstGeom prst="rect">
            <a:avLst/>
          </a:prstGeom>
          <a:noFill/>
          <a:ln/>
        </p:spPr>
        <p:txBody>
          <a:bodyPr wrap="square" lIns="0" tIns="0" rIns="0" bIns="0" rtlCol="0" anchor="ctr"/>
          <a:lstStyle/>
          <a:p>
            <a:pPr marL="0" indent="0">
              <a:lnSpc>
                <a:spcPct val="125000"/>
              </a:lnSpc>
              <a:buNone/>
            </a:pPr>
            <a:r>
              <a:rPr lang="en-US" sz="1300" i="1" dirty="0">
                <a:solidFill>
                  <a:srgbClr val="667085"/>
                </a:solidFill>
                <a:latin typeface="Calibri" pitchFamily="34" charset="0"/>
                <a:ea typeface="Calibri" pitchFamily="34" charset="-122"/>
                <a:cs typeface="Calibri" pitchFamily="34" charset="-120"/>
              </a:rPr>
              <a:t>Integrazione tra bendaggio gastrico regolabile, tirzepatide, supporto psicologico, nutrizione e attività fisica adattata</a:t>
            </a:r>
            <a:endParaRPr lang="en-US" sz="1300" dirty="0"/>
          </a:p>
        </p:txBody>
      </p:sp>
      <p:sp>
        <p:nvSpPr>
          <p:cNvPr id="8" name="Text 4"/>
          <p:cNvSpPr txBox="1"/>
          <p:nvPr/>
        </p:nvSpPr>
        <p:spPr>
          <a:xfrm>
            <a:off x="6629400" y="5257800"/>
            <a:ext cx="5074920" cy="411480"/>
          </a:xfrm>
          <a:prstGeom prst="rect">
            <a:avLst/>
          </a:prstGeom>
          <a:noFill/>
          <a:ln/>
        </p:spPr>
        <p:txBody>
          <a:bodyPr wrap="square" lIns="0" tIns="0" rIns="0" bIns="0" rtlCol="0" anchor="ctr"/>
          <a:lstStyle/>
          <a:p>
            <a:pPr marL="0" indent="0">
              <a:buNone/>
            </a:pPr>
            <a:r>
              <a:rPr lang="en-US" sz="2200" b="1" kern="0" spc="100" dirty="0">
                <a:solidFill>
                  <a:srgbClr val="5AA2AE"/>
                </a:solidFill>
                <a:latin typeface="Calibri" pitchFamily="34" charset="0"/>
                <a:ea typeface="Calibri" pitchFamily="34" charset="-122"/>
                <a:cs typeface="Calibri" pitchFamily="34" charset="-120"/>
              </a:rPr>
              <a:t>DOTT. ANDREA CASTELLANI</a:t>
            </a:r>
            <a:endParaRPr lang="en-US" sz="2200" dirty="0"/>
          </a:p>
        </p:txBody>
      </p:sp>
      <p:sp>
        <p:nvSpPr>
          <p:cNvPr id="9" name="Text 5"/>
          <p:cNvSpPr txBox="1"/>
          <p:nvPr/>
        </p:nvSpPr>
        <p:spPr>
          <a:xfrm>
            <a:off x="6629400" y="5715000"/>
            <a:ext cx="5074920" cy="365760"/>
          </a:xfrm>
          <a:prstGeom prst="rect">
            <a:avLst/>
          </a:prstGeom>
          <a:noFill/>
          <a:ln/>
        </p:spPr>
        <p:txBody>
          <a:bodyPr wrap="square" lIns="0" tIns="0" rIns="0" bIns="0" rtlCol="0" anchor="ctr"/>
          <a:lstStyle/>
          <a:p>
            <a:pPr marL="0" indent="0">
              <a:buNone/>
            </a:pPr>
            <a:r>
              <a:rPr lang="en-US" sz="1600" b="1" kern="0" spc="100" dirty="0">
                <a:solidFill>
                  <a:srgbClr val="374D81"/>
                </a:solidFill>
                <a:latin typeface="Calibri" pitchFamily="34" charset="0"/>
                <a:ea typeface="Calibri" pitchFamily="34" charset="-122"/>
                <a:cs typeface="Calibri" pitchFamily="34" charset="-120"/>
              </a:rPr>
              <a:t>RELATORE</a:t>
            </a:r>
            <a:endParaRPr lang="en-US" sz="1600" dirty="0"/>
          </a:p>
        </p:txBody>
      </p:sp>
      <p:sp>
        <p:nvSpPr>
          <p:cNvPr id="10" name="Text 6"/>
          <p:cNvSpPr txBox="1"/>
          <p:nvPr/>
        </p:nvSpPr>
        <p:spPr>
          <a:xfrm>
            <a:off x="6629400" y="6144768"/>
            <a:ext cx="5074920" cy="320040"/>
          </a:xfrm>
          <a:prstGeom prst="rect">
            <a:avLst/>
          </a:prstGeom>
          <a:noFill/>
          <a:ln/>
        </p:spPr>
        <p:txBody>
          <a:bodyPr wrap="square" lIns="0" tIns="0" rIns="0" bIns="0" rtlCol="0" anchor="ctr"/>
          <a:lstStyle/>
          <a:p>
            <a:pPr marL="0" indent="0">
              <a:buNone/>
            </a:pPr>
            <a:r>
              <a:rPr lang="en-US" sz="1150" i="1" dirty="0">
                <a:solidFill>
                  <a:srgbClr val="667085"/>
                </a:solidFill>
                <a:latin typeface="Calibri" pitchFamily="34" charset="0"/>
                <a:ea typeface="Calibri" pitchFamily="34" charset="-122"/>
                <a:cs typeface="Calibri" pitchFamily="34" charset="-120"/>
              </a:rPr>
              <a:t>Team IGOT — diretto dal Dott. Furbetta, Medico Chirurgo</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48640" y="457200"/>
            <a:ext cx="7315200" cy="320040"/>
          </a:xfrm>
          <a:prstGeom prst="rect">
            <a:avLst/>
          </a:prstGeom>
          <a:noFill/>
          <a:ln/>
        </p:spPr>
        <p:txBody>
          <a:bodyPr wrap="square" lIns="0" tIns="0" rIns="0" bIns="0" rtlCol="0" anchor="ctr"/>
          <a:lstStyle/>
          <a:p>
            <a:pPr marL="0" indent="0">
              <a:buNone/>
            </a:pPr>
            <a:r>
              <a:rPr lang="en-US" sz="1300" b="1" kern="0" spc="200" dirty="0">
                <a:solidFill>
                  <a:srgbClr val="4A66AC"/>
                </a:solidFill>
                <a:latin typeface="Calibri" pitchFamily="34" charset="0"/>
                <a:ea typeface="Calibri" pitchFamily="34" charset="-122"/>
                <a:cs typeface="Calibri" pitchFamily="34" charset="-120"/>
              </a:rPr>
              <a:t>INTRODUZIONE</a:t>
            </a:r>
            <a:endParaRPr lang="en-US" sz="1300" dirty="0"/>
          </a:p>
        </p:txBody>
      </p:sp>
      <p:sp>
        <p:nvSpPr>
          <p:cNvPr id="4" name="Text 1"/>
          <p:cNvSpPr txBox="1"/>
          <p:nvPr/>
        </p:nvSpPr>
        <p:spPr>
          <a:xfrm>
            <a:off x="548640" y="777240"/>
            <a:ext cx="7315200" cy="640080"/>
          </a:xfrm>
          <a:prstGeom prst="rect">
            <a:avLst/>
          </a:prstGeom>
          <a:noFill/>
          <a:ln/>
        </p:spPr>
        <p:txBody>
          <a:bodyPr wrap="square" lIns="0" tIns="0" rIns="0" bIns="0" rtlCol="0" anchor="ctr"/>
          <a:lstStyle/>
          <a:p>
            <a:pPr marL="0" indent="0">
              <a:buNone/>
            </a:pPr>
            <a:r>
              <a:rPr lang="en-US" sz="3200" b="1" dirty="0">
                <a:solidFill>
                  <a:srgbClr val="374D81"/>
                </a:solidFill>
                <a:latin typeface="Calibri" pitchFamily="34" charset="0"/>
                <a:ea typeface="Calibri" pitchFamily="34" charset="-122"/>
                <a:cs typeface="Calibri" pitchFamily="34" charset="-120"/>
              </a:rPr>
              <a:t>Una sfida clinica complessa</a:t>
            </a:r>
            <a:endParaRPr lang="en-US" sz="3200" dirty="0"/>
          </a:p>
        </p:txBody>
      </p:sp>
      <p:sp>
        <p:nvSpPr>
          <p:cNvPr id="5" name="Text 2"/>
          <p:cNvSpPr txBox="1"/>
          <p:nvPr/>
        </p:nvSpPr>
        <p:spPr>
          <a:xfrm>
            <a:off x="548640" y="1874520"/>
            <a:ext cx="6035040" cy="3931920"/>
          </a:xfrm>
          <a:prstGeom prst="rect">
            <a:avLst/>
          </a:prstGeom>
          <a:noFill/>
          <a:ln/>
        </p:spPr>
        <p:txBody>
          <a:bodyPr wrap="square" lIns="0" tIns="0" rIns="0" bIns="0" rtlCol="0" anchor="t"/>
          <a:lstStyle/>
          <a:p>
            <a:pPr marL="342900" indent="-342900">
              <a:spcAft>
                <a:spcPts val="1400"/>
              </a:spcAft>
              <a:buSzPct val="100000"/>
              <a:buChar char="•"/>
            </a:pPr>
            <a:r>
              <a:rPr lang="en-US" sz="1600" dirty="0">
                <a:solidFill>
                  <a:srgbClr val="2B2E38"/>
                </a:solidFill>
                <a:latin typeface="Calibri" pitchFamily="34" charset="0"/>
                <a:ea typeface="Calibri" pitchFamily="34" charset="-122"/>
                <a:cs typeface="Calibri" pitchFamily="34" charset="-120"/>
              </a:rPr>
              <a:t>La gestione dell’obesità grave richiede approcci integrati.</a:t>
            </a:r>
            <a:endParaRPr lang="en-US" sz="1600" dirty="0"/>
          </a:p>
          <a:p>
            <a:pPr marL="342900" indent="-342900">
              <a:spcAft>
                <a:spcPts val="1400"/>
              </a:spcAft>
              <a:buSzPct val="100000"/>
              <a:buChar char="•"/>
            </a:pPr>
            <a:r>
              <a:rPr lang="en-US" sz="1600" dirty="0">
                <a:solidFill>
                  <a:srgbClr val="2B2E38"/>
                </a:solidFill>
                <a:latin typeface="Calibri" pitchFamily="34" charset="0"/>
                <a:ea typeface="Calibri" pitchFamily="34" charset="-122"/>
                <a:cs typeface="Calibri" pitchFamily="34" charset="-120"/>
              </a:rPr>
              <a:t>Nessun singolo presidio, da solo, garantisce risultati stabili.</a:t>
            </a:r>
            <a:endParaRPr lang="en-US" sz="1600" dirty="0"/>
          </a:p>
          <a:p>
            <a:pPr marL="342900" indent="-342900">
              <a:spcAft>
                <a:spcPts val="1400"/>
              </a:spcAft>
              <a:buSzPct val="100000"/>
              <a:buChar char="•"/>
            </a:pPr>
            <a:r>
              <a:rPr lang="en-US" sz="1600" dirty="0">
                <a:solidFill>
                  <a:srgbClr val="2B2E38"/>
                </a:solidFill>
                <a:latin typeface="Calibri" pitchFamily="34" charset="0"/>
                <a:ea typeface="Calibri" pitchFamily="34" charset="-122"/>
                <a:cs typeface="Calibri" pitchFamily="34" charset="-120"/>
              </a:rPr>
              <a:t>Bendaggio gastrico regolabile → restrizione meccanica.</a:t>
            </a:r>
            <a:endParaRPr lang="en-US" sz="1600" dirty="0"/>
          </a:p>
          <a:p>
            <a:pPr marL="342900" indent="-342900">
              <a:spcAft>
                <a:spcPts val="1400"/>
              </a:spcAft>
              <a:buSzPct val="100000"/>
              <a:buChar char="•"/>
            </a:pPr>
            <a:r>
              <a:rPr lang="en-US" sz="1600" dirty="0">
                <a:solidFill>
                  <a:srgbClr val="2B2E38"/>
                </a:solidFill>
                <a:latin typeface="Calibri" pitchFamily="34" charset="0"/>
                <a:ea typeface="Calibri" pitchFamily="34" charset="-122"/>
                <a:cs typeface="Calibri" pitchFamily="34" charset="-120"/>
              </a:rPr>
              <a:t>Tirzepatide → reset metabolico.</a:t>
            </a:r>
            <a:endParaRPr lang="en-US" sz="1600" dirty="0"/>
          </a:p>
          <a:p>
            <a:pPr marL="342900" indent="-342900">
              <a:spcAft>
                <a:spcPts val="1400"/>
              </a:spcAft>
              <a:buSzPct val="100000"/>
              <a:buChar char="•"/>
            </a:pPr>
            <a:r>
              <a:rPr lang="en-US" sz="1600" dirty="0">
                <a:solidFill>
                  <a:srgbClr val="2B2E38"/>
                </a:solidFill>
                <a:latin typeface="Calibri" pitchFamily="34" charset="0"/>
                <a:ea typeface="Calibri" pitchFamily="34" charset="-122"/>
                <a:cs typeface="Calibri" pitchFamily="34" charset="-120"/>
              </a:rPr>
              <a:t>Servono azione clinica congiunta e supporto continuo.</a:t>
            </a:r>
            <a:endParaRPr lang="en-US" sz="1600" dirty="0"/>
          </a:p>
        </p:txBody>
      </p:sp>
      <p:sp>
        <p:nvSpPr>
          <p:cNvPr id="6" name="Shape 3"/>
          <p:cNvSpPr/>
          <p:nvPr/>
        </p:nvSpPr>
        <p:spPr>
          <a:xfrm>
            <a:off x="7406640" y="1874520"/>
            <a:ext cx="4206240" cy="3017520"/>
          </a:xfrm>
          <a:prstGeom prst="roundRect">
            <a:avLst>
              <a:gd name="adj" fmla="val 3636"/>
            </a:avLst>
          </a:prstGeom>
          <a:solidFill>
            <a:srgbClr val="EEF3FA"/>
          </a:solidFill>
          <a:ln/>
        </p:spPr>
      </p:sp>
      <p:sp>
        <p:nvSpPr>
          <p:cNvPr id="7" name="Text 4"/>
          <p:cNvSpPr txBox="1"/>
          <p:nvPr/>
        </p:nvSpPr>
        <p:spPr>
          <a:xfrm>
            <a:off x="7406640" y="2377440"/>
            <a:ext cx="4206240" cy="1097280"/>
          </a:xfrm>
          <a:prstGeom prst="rect">
            <a:avLst/>
          </a:prstGeom>
          <a:noFill/>
          <a:ln/>
        </p:spPr>
        <p:txBody>
          <a:bodyPr wrap="square" lIns="0" tIns="0" rIns="0" bIns="0" rtlCol="0" anchor="ctr"/>
          <a:lstStyle/>
          <a:p>
            <a:pPr marL="0" indent="0" algn="ctr">
              <a:buNone/>
            </a:pPr>
            <a:r>
              <a:rPr lang="en-US" sz="6000" b="1" dirty="0">
                <a:solidFill>
                  <a:srgbClr val="E3A61A"/>
                </a:solidFill>
                <a:latin typeface="Calibri" pitchFamily="34" charset="0"/>
                <a:ea typeface="Calibri" pitchFamily="34" charset="-122"/>
                <a:cs typeface="Calibri" pitchFamily="34" charset="-120"/>
              </a:rPr>
              <a:t>20,9%</a:t>
            </a:r>
            <a:r>
              <a:rPr lang="en-US" sz="2200" b="1" baseline="30000" dirty="0">
                <a:solidFill>
                  <a:srgbClr val="E3A61A"/>
                </a:solidFill>
                <a:latin typeface="Calibri" pitchFamily="34" charset="0"/>
                <a:ea typeface="Calibri" pitchFamily="34" charset="-122"/>
                <a:cs typeface="Calibri" pitchFamily="34" charset="-120"/>
              </a:rPr>
              <a:t>1</a:t>
            </a:r>
            <a:endParaRPr lang="en-US" sz="6000" dirty="0"/>
          </a:p>
        </p:txBody>
      </p:sp>
      <p:sp>
        <p:nvSpPr>
          <p:cNvPr id="8" name="Text 5"/>
          <p:cNvSpPr txBox="1"/>
          <p:nvPr/>
        </p:nvSpPr>
        <p:spPr>
          <a:xfrm>
            <a:off x="7772400" y="3566160"/>
            <a:ext cx="3474720" cy="548640"/>
          </a:xfrm>
          <a:prstGeom prst="rect">
            <a:avLst/>
          </a:prstGeom>
          <a:noFill/>
          <a:ln/>
        </p:spPr>
        <p:txBody>
          <a:bodyPr wrap="square" lIns="0" tIns="0" rIns="0" bIns="0" rtlCol="0" anchor="ctr"/>
          <a:lstStyle/>
          <a:p>
            <a:pPr marL="0" indent="0" algn="ctr">
              <a:lnSpc>
                <a:spcPct val="115000"/>
              </a:lnSpc>
              <a:buNone/>
            </a:pPr>
            <a:r>
              <a:rPr lang="en-US" sz="1400" dirty="0">
                <a:solidFill>
                  <a:srgbClr val="2B2E38"/>
                </a:solidFill>
                <a:latin typeface="Calibri" pitchFamily="34" charset="0"/>
                <a:ea typeface="Calibri" pitchFamily="34" charset="-122"/>
                <a:cs typeface="Calibri" pitchFamily="34" charset="-120"/>
              </a:rPr>
              <a:t>calo ponderale massimo a 72 settimane</a:t>
            </a:r>
            <a:endParaRPr lang="en-US" sz="1400" dirty="0"/>
          </a:p>
        </p:txBody>
      </p:sp>
      <p:sp>
        <p:nvSpPr>
          <p:cNvPr id="9" name="Text 6"/>
          <p:cNvSpPr txBox="1"/>
          <p:nvPr/>
        </p:nvSpPr>
        <p:spPr>
          <a:xfrm>
            <a:off x="7772400" y="4206240"/>
            <a:ext cx="3474720" cy="457200"/>
          </a:xfrm>
          <a:prstGeom prst="rect">
            <a:avLst/>
          </a:prstGeom>
          <a:noFill/>
          <a:ln/>
        </p:spPr>
        <p:txBody>
          <a:bodyPr wrap="square" lIns="0" tIns="0" rIns="0" bIns="0" rtlCol="0" anchor="ctr"/>
          <a:lstStyle/>
          <a:p>
            <a:pPr marL="0" indent="0" algn="ctr">
              <a:buNone/>
            </a:pPr>
            <a:r>
              <a:rPr lang="en-US" sz="1200" i="1" dirty="0">
                <a:solidFill>
                  <a:srgbClr val="667085"/>
                </a:solidFill>
                <a:latin typeface="Calibri" pitchFamily="34" charset="0"/>
                <a:ea typeface="Calibri" pitchFamily="34" charset="-122"/>
                <a:cs typeface="Calibri" pitchFamily="34" charset="-120"/>
              </a:rPr>
              <a:t>bendaggio gastrico + tirzepatide</a:t>
            </a:r>
            <a:endParaRPr lang="en-US" sz="1200" dirty="0"/>
          </a:p>
        </p:txBody>
      </p:sp>
      <p:sp>
        <p:nvSpPr>
          <p:cNvPr id="10" name="Text 7"/>
          <p:cNvSpPr txBox="1"/>
          <p:nvPr/>
        </p:nvSpPr>
        <p:spPr>
          <a:xfrm>
            <a:off x="548640" y="6446520"/>
            <a:ext cx="7315200" cy="27432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XXXIV Congresso Nazionale SICOB  ·  Pisa, 17–19 settembre 2026</a:t>
            </a:r>
            <a:endParaRPr lang="en-US" sz="900" dirty="0"/>
          </a:p>
        </p:txBody>
      </p:sp>
      <p:sp>
        <p:nvSpPr>
          <p:cNvPr id="11" name="Text 8"/>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02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48640" y="457200"/>
            <a:ext cx="7315200" cy="320040"/>
          </a:xfrm>
          <a:prstGeom prst="rect">
            <a:avLst/>
          </a:prstGeom>
          <a:noFill/>
          <a:ln/>
        </p:spPr>
        <p:txBody>
          <a:bodyPr wrap="square" lIns="0" tIns="0" rIns="0" bIns="0" rtlCol="0" anchor="ctr"/>
          <a:lstStyle/>
          <a:p>
            <a:pPr marL="0" indent="0">
              <a:buNone/>
            </a:pPr>
            <a:r>
              <a:rPr lang="en-US" sz="1300" b="1" kern="0" spc="200" dirty="0">
                <a:solidFill>
                  <a:srgbClr val="4A66AC"/>
                </a:solidFill>
                <a:latin typeface="Calibri" pitchFamily="34" charset="0"/>
                <a:ea typeface="Calibri" pitchFamily="34" charset="-122"/>
                <a:cs typeface="Calibri" pitchFamily="34" charset="-120"/>
              </a:rPr>
              <a:t>RAZIONALE CLINICO</a:t>
            </a:r>
            <a:endParaRPr lang="en-US" sz="1300" dirty="0"/>
          </a:p>
        </p:txBody>
      </p:sp>
      <p:sp>
        <p:nvSpPr>
          <p:cNvPr id="4" name="Text 1"/>
          <p:cNvSpPr txBox="1"/>
          <p:nvPr/>
        </p:nvSpPr>
        <p:spPr>
          <a:xfrm>
            <a:off x="548640" y="777240"/>
            <a:ext cx="9144000" cy="640080"/>
          </a:xfrm>
          <a:prstGeom prst="rect">
            <a:avLst/>
          </a:prstGeom>
          <a:noFill/>
          <a:ln/>
        </p:spPr>
        <p:txBody>
          <a:bodyPr wrap="square" lIns="0" tIns="0" rIns="0" bIns="0" rtlCol="0" anchor="ctr"/>
          <a:lstStyle/>
          <a:p>
            <a:pPr marL="0" indent="0">
              <a:buNone/>
            </a:pPr>
            <a:r>
              <a:rPr lang="en-US" sz="3200" b="1" dirty="0">
                <a:solidFill>
                  <a:srgbClr val="374D81"/>
                </a:solidFill>
                <a:latin typeface="Calibri" pitchFamily="34" charset="0"/>
                <a:ea typeface="Calibri" pitchFamily="34" charset="-122"/>
                <a:cs typeface="Calibri" pitchFamily="34" charset="-120"/>
              </a:rPr>
              <a:t>Due meccanismi, un’unica strategia</a:t>
            </a:r>
            <a:endParaRPr lang="en-US" sz="3200" dirty="0"/>
          </a:p>
        </p:txBody>
      </p:sp>
      <p:sp>
        <p:nvSpPr>
          <p:cNvPr id="5" name="Shape 2"/>
          <p:cNvSpPr/>
          <p:nvPr/>
        </p:nvSpPr>
        <p:spPr>
          <a:xfrm>
            <a:off x="548640" y="1874520"/>
            <a:ext cx="777240" cy="777240"/>
          </a:xfrm>
          <a:prstGeom prst="ellipse">
            <a:avLst/>
          </a:prstGeom>
          <a:solidFill>
            <a:srgbClr val="EEF3FA"/>
          </a:solidFill>
          <a:ln/>
        </p:spPr>
      </p:sp>
      <p:pic>
        <p:nvPicPr>
          <p:cNvPr id="6" name="Image 0" descr="preencoded.png"/>
          <p:cNvPicPr>
            <a:picLocks noChangeAspect="1"/>
          </p:cNvPicPr>
          <p:nvPr/>
        </p:nvPicPr>
        <p:blipFill>
          <a:blip r:embed="rId3"/>
          <a:stretch>
            <a:fillRect/>
          </a:stretch>
        </p:blipFill>
        <p:spPr>
          <a:xfrm>
            <a:off x="742950" y="2068830"/>
            <a:ext cx="388620" cy="388620"/>
          </a:xfrm>
          <a:prstGeom prst="rect">
            <a:avLst/>
          </a:prstGeom>
        </p:spPr>
      </p:pic>
      <p:sp>
        <p:nvSpPr>
          <p:cNvPr id="7" name="Text 3"/>
          <p:cNvSpPr txBox="1"/>
          <p:nvPr/>
        </p:nvSpPr>
        <p:spPr>
          <a:xfrm>
            <a:off x="1554480" y="1874520"/>
            <a:ext cx="9601200" cy="365760"/>
          </a:xfrm>
          <a:prstGeom prst="rect">
            <a:avLst/>
          </a:prstGeom>
          <a:noFill/>
          <a:ln/>
        </p:spPr>
        <p:txBody>
          <a:bodyPr wrap="square" lIns="0" tIns="0" rIns="0" bIns="0" rtlCol="0" anchor="ctr"/>
          <a:lstStyle/>
          <a:p>
            <a:pPr marL="0" indent="0">
              <a:buNone/>
            </a:pPr>
            <a:r>
              <a:rPr lang="en-US" sz="1900" b="1" dirty="0">
                <a:solidFill>
                  <a:srgbClr val="374D81"/>
                </a:solidFill>
                <a:latin typeface="Calibri" pitchFamily="34" charset="0"/>
                <a:ea typeface="Calibri" pitchFamily="34" charset="-122"/>
                <a:cs typeface="Calibri" pitchFamily="34" charset="-120"/>
              </a:rPr>
              <a:t>Bendaggio gastrico regolabile</a:t>
            </a:r>
            <a:endParaRPr lang="en-US" sz="1900" dirty="0"/>
          </a:p>
        </p:txBody>
      </p:sp>
      <p:sp>
        <p:nvSpPr>
          <p:cNvPr id="8" name="Text 4"/>
          <p:cNvSpPr txBox="1"/>
          <p:nvPr/>
        </p:nvSpPr>
        <p:spPr>
          <a:xfrm>
            <a:off x="1554480" y="2258568"/>
            <a:ext cx="9601200" cy="457200"/>
          </a:xfrm>
          <a:prstGeom prst="rect">
            <a:avLst/>
          </a:prstGeom>
          <a:noFill/>
          <a:ln/>
        </p:spPr>
        <p:txBody>
          <a:bodyPr wrap="square" lIns="0" tIns="0" rIns="0" bIns="0" rtlCol="0" anchor="ctr"/>
          <a:lstStyle/>
          <a:p>
            <a:pPr marL="0" indent="0">
              <a:buNone/>
            </a:pPr>
            <a:r>
              <a:rPr lang="en-US" sz="1500" dirty="0">
                <a:solidFill>
                  <a:srgbClr val="667085"/>
                </a:solidFill>
                <a:latin typeface="Calibri" pitchFamily="34" charset="0"/>
                <a:ea typeface="Calibri" pitchFamily="34" charset="-122"/>
                <a:cs typeface="Calibri" pitchFamily="34" charset="-120"/>
              </a:rPr>
              <a:t>Riduzione del volume gastrico: restrizione meccanica dell’introito calorico.</a:t>
            </a:r>
            <a:endParaRPr lang="en-US" sz="1500" dirty="0"/>
          </a:p>
        </p:txBody>
      </p:sp>
      <p:sp>
        <p:nvSpPr>
          <p:cNvPr id="9" name="Shape 5"/>
          <p:cNvSpPr/>
          <p:nvPr/>
        </p:nvSpPr>
        <p:spPr>
          <a:xfrm>
            <a:off x="548640" y="3017520"/>
            <a:ext cx="777240" cy="777240"/>
          </a:xfrm>
          <a:prstGeom prst="ellipse">
            <a:avLst/>
          </a:prstGeom>
          <a:solidFill>
            <a:srgbClr val="EEF3FA"/>
          </a:solidFill>
          <a:ln/>
        </p:spPr>
      </p:sp>
      <p:pic>
        <p:nvPicPr>
          <p:cNvPr id="10" name="Image 1" descr="preencoded.png"/>
          <p:cNvPicPr>
            <a:picLocks noChangeAspect="1"/>
          </p:cNvPicPr>
          <p:nvPr/>
        </p:nvPicPr>
        <p:blipFill>
          <a:blip r:embed="rId4"/>
          <a:stretch>
            <a:fillRect/>
          </a:stretch>
        </p:blipFill>
        <p:spPr>
          <a:xfrm>
            <a:off x="742950" y="3211830"/>
            <a:ext cx="388620" cy="388620"/>
          </a:xfrm>
          <a:prstGeom prst="rect">
            <a:avLst/>
          </a:prstGeom>
        </p:spPr>
      </p:pic>
      <p:sp>
        <p:nvSpPr>
          <p:cNvPr id="11" name="Text 6"/>
          <p:cNvSpPr txBox="1"/>
          <p:nvPr/>
        </p:nvSpPr>
        <p:spPr>
          <a:xfrm>
            <a:off x="1554480" y="3017520"/>
            <a:ext cx="9601200" cy="365760"/>
          </a:xfrm>
          <a:prstGeom prst="rect">
            <a:avLst/>
          </a:prstGeom>
          <a:noFill/>
          <a:ln/>
        </p:spPr>
        <p:txBody>
          <a:bodyPr wrap="square" lIns="0" tIns="0" rIns="0" bIns="0" rtlCol="0" anchor="ctr"/>
          <a:lstStyle/>
          <a:p>
            <a:pPr marL="0" indent="0">
              <a:buNone/>
            </a:pPr>
            <a:r>
              <a:rPr lang="en-US" sz="1900" b="1" dirty="0">
                <a:solidFill>
                  <a:srgbClr val="374D81"/>
                </a:solidFill>
                <a:latin typeface="Calibri" pitchFamily="34" charset="0"/>
                <a:ea typeface="Calibri" pitchFamily="34" charset="-122"/>
                <a:cs typeface="Calibri" pitchFamily="34" charset="-120"/>
              </a:rPr>
              <a:t>Tirzepatide</a:t>
            </a:r>
            <a:endParaRPr lang="en-US" sz="1900" dirty="0"/>
          </a:p>
        </p:txBody>
      </p:sp>
      <p:sp>
        <p:nvSpPr>
          <p:cNvPr id="12" name="Text 7"/>
          <p:cNvSpPr txBox="1"/>
          <p:nvPr/>
        </p:nvSpPr>
        <p:spPr>
          <a:xfrm>
            <a:off x="1554480" y="3401568"/>
            <a:ext cx="9601200" cy="457200"/>
          </a:xfrm>
          <a:prstGeom prst="rect">
            <a:avLst/>
          </a:prstGeom>
          <a:noFill/>
          <a:ln/>
        </p:spPr>
        <p:txBody>
          <a:bodyPr wrap="square" lIns="0" tIns="0" rIns="0" bIns="0" rtlCol="0" anchor="ctr"/>
          <a:lstStyle/>
          <a:p>
            <a:pPr marL="0" indent="0">
              <a:buNone/>
            </a:pPr>
            <a:r>
              <a:rPr lang="en-US" sz="1500" dirty="0">
                <a:solidFill>
                  <a:srgbClr val="667085"/>
                </a:solidFill>
                <a:latin typeface="Calibri" pitchFamily="34" charset="0"/>
                <a:ea typeface="Calibri" pitchFamily="34" charset="-122"/>
                <a:cs typeface="Calibri" pitchFamily="34" charset="-120"/>
              </a:rPr>
              <a:t>Reset metabolico e riduzione del "food noise", il rumore di fondo della fame.</a:t>
            </a:r>
            <a:endParaRPr lang="en-US" sz="1500" dirty="0"/>
          </a:p>
        </p:txBody>
      </p:sp>
      <p:sp>
        <p:nvSpPr>
          <p:cNvPr id="13" name="Shape 8"/>
          <p:cNvSpPr/>
          <p:nvPr/>
        </p:nvSpPr>
        <p:spPr>
          <a:xfrm>
            <a:off x="548640" y="4572000"/>
            <a:ext cx="11094415" cy="1417320"/>
          </a:xfrm>
          <a:prstGeom prst="roundRect">
            <a:avLst>
              <a:gd name="adj" fmla="val 6452"/>
            </a:avLst>
          </a:prstGeom>
          <a:solidFill>
            <a:srgbClr val="242852"/>
          </a:solidFill>
          <a:ln/>
        </p:spPr>
      </p:sp>
      <p:sp>
        <p:nvSpPr>
          <p:cNvPr id="14" name="Text 9"/>
          <p:cNvSpPr txBox="1"/>
          <p:nvPr/>
        </p:nvSpPr>
        <p:spPr>
          <a:xfrm>
            <a:off x="960120" y="4736592"/>
            <a:ext cx="10271455" cy="1097280"/>
          </a:xfrm>
          <a:prstGeom prst="rect">
            <a:avLst/>
          </a:prstGeom>
          <a:noFill/>
          <a:ln/>
        </p:spPr>
        <p:txBody>
          <a:bodyPr wrap="square" lIns="0" tIns="0" rIns="0" bIns="0" rtlCol="0" anchor="ctr"/>
          <a:lstStyle/>
          <a:p>
            <a:pPr marL="0" indent="0">
              <a:lnSpc>
                <a:spcPct val="120000"/>
              </a:lnSpc>
              <a:buNone/>
            </a:pPr>
            <a:r>
              <a:rPr lang="en-US" sz="1700" i="1" dirty="0">
                <a:solidFill>
                  <a:srgbClr val="FFFFFF"/>
                </a:solidFill>
                <a:latin typeface="Calibri" pitchFamily="34" charset="0"/>
                <a:ea typeface="Calibri" pitchFamily="34" charset="-122"/>
                <a:cs typeface="Calibri" pitchFamily="34" charset="-120"/>
              </a:rPr>
              <a:t>La rapidità del calo ponderale e la complessità della doppia restrizione richiedono un’azione clinica congiunta e costante.</a:t>
            </a:r>
            <a:endParaRPr lang="en-US" sz="1700" dirty="0"/>
          </a:p>
        </p:txBody>
      </p:sp>
      <p:sp>
        <p:nvSpPr>
          <p:cNvPr id="15" name="Text 10"/>
          <p:cNvSpPr txBox="1"/>
          <p:nvPr/>
        </p:nvSpPr>
        <p:spPr>
          <a:xfrm>
            <a:off x="548640" y="6446520"/>
            <a:ext cx="7315200" cy="27432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XXXIV Congresso Nazionale SICOB  ·  Pisa, 17–19 settembre 2026</a:t>
            </a:r>
            <a:endParaRPr lang="en-US" sz="900" dirty="0"/>
          </a:p>
        </p:txBody>
      </p:sp>
      <p:sp>
        <p:nvSpPr>
          <p:cNvPr id="16" name="Text 11"/>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03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48640" y="457200"/>
            <a:ext cx="7315200" cy="320040"/>
          </a:xfrm>
          <a:prstGeom prst="rect">
            <a:avLst/>
          </a:prstGeom>
          <a:noFill/>
          <a:ln/>
        </p:spPr>
        <p:txBody>
          <a:bodyPr wrap="square" lIns="0" tIns="0" rIns="0" bIns="0" rtlCol="0" anchor="ctr"/>
          <a:lstStyle/>
          <a:p>
            <a:pPr marL="0" indent="0">
              <a:buNone/>
            </a:pPr>
            <a:r>
              <a:rPr lang="en-US" sz="1300" b="1" kern="0" spc="200" dirty="0">
                <a:solidFill>
                  <a:srgbClr val="4A66AC"/>
                </a:solidFill>
                <a:latin typeface="Calibri" pitchFamily="34" charset="0"/>
                <a:ea typeface="Calibri" pitchFamily="34" charset="-122"/>
                <a:cs typeface="Calibri" pitchFamily="34" charset="-120"/>
              </a:rPr>
              <a:t>IL TEAM</a:t>
            </a:r>
            <a:endParaRPr lang="en-US" sz="1300" dirty="0"/>
          </a:p>
        </p:txBody>
      </p:sp>
      <p:sp>
        <p:nvSpPr>
          <p:cNvPr id="4" name="Text 1"/>
          <p:cNvSpPr txBox="1"/>
          <p:nvPr/>
        </p:nvSpPr>
        <p:spPr>
          <a:xfrm>
            <a:off x="548640" y="777240"/>
            <a:ext cx="9601200" cy="640080"/>
          </a:xfrm>
          <a:prstGeom prst="rect">
            <a:avLst/>
          </a:prstGeom>
          <a:noFill/>
          <a:ln/>
        </p:spPr>
        <p:txBody>
          <a:bodyPr wrap="square" lIns="0" tIns="0" rIns="0" bIns="0" rtlCol="0" anchor="ctr"/>
          <a:lstStyle/>
          <a:p>
            <a:pPr marL="0" indent="0">
              <a:buNone/>
            </a:pPr>
            <a:r>
              <a:rPr lang="en-US" sz="3200" b="1" dirty="0">
                <a:solidFill>
                  <a:srgbClr val="374D81"/>
                </a:solidFill>
                <a:latin typeface="Calibri" pitchFamily="34" charset="0"/>
                <a:ea typeface="Calibri" pitchFamily="34" charset="-122"/>
                <a:cs typeface="Calibri" pitchFamily="34" charset="-120"/>
              </a:rPr>
              <a:t>Un’azione parallela, non sequenziale</a:t>
            </a:r>
            <a:endParaRPr lang="en-US" sz="3200" dirty="0"/>
          </a:p>
        </p:txBody>
      </p:sp>
      <p:sp>
        <p:nvSpPr>
          <p:cNvPr id="5" name="Text 2"/>
          <p:cNvSpPr txBox="1"/>
          <p:nvPr/>
        </p:nvSpPr>
        <p:spPr>
          <a:xfrm>
            <a:off x="548640" y="1508760"/>
            <a:ext cx="10332720" cy="502920"/>
          </a:xfrm>
          <a:prstGeom prst="rect">
            <a:avLst/>
          </a:prstGeom>
          <a:noFill/>
          <a:ln/>
        </p:spPr>
        <p:txBody>
          <a:bodyPr wrap="square" lIns="0" tIns="0" rIns="0" bIns="0" rtlCol="0" anchor="ctr"/>
          <a:lstStyle/>
          <a:p>
            <a:pPr marL="0" indent="0">
              <a:buNone/>
            </a:pPr>
            <a:r>
              <a:rPr lang="en-US" sz="1450" i="1" dirty="0">
                <a:solidFill>
                  <a:srgbClr val="667085"/>
                </a:solidFill>
                <a:latin typeface="Calibri" pitchFamily="34" charset="0"/>
                <a:ea typeface="Calibri" pitchFamily="34" charset="-122"/>
                <a:cs typeface="Calibri" pitchFamily="34" charset="-120"/>
              </a:rPr>
              <a:t>Come trasformare un calo ponderale biologico in un cambiamento stabile? Attraverso l’azione coordinata dell’intero team.</a:t>
            </a:r>
            <a:endParaRPr lang="en-US" sz="1450" dirty="0"/>
          </a:p>
        </p:txBody>
      </p:sp>
      <p:sp>
        <p:nvSpPr>
          <p:cNvPr id="6" name="Shape 3"/>
          <p:cNvSpPr/>
          <p:nvPr/>
        </p:nvSpPr>
        <p:spPr>
          <a:xfrm>
            <a:off x="548640" y="2286000"/>
            <a:ext cx="2567864" cy="3520440"/>
          </a:xfrm>
          <a:prstGeom prst="roundRect">
            <a:avLst>
              <a:gd name="adj" fmla="val 3561"/>
            </a:avLst>
          </a:prstGeom>
          <a:solidFill>
            <a:srgbClr val="EEF3FA"/>
          </a:solidFill>
          <a:ln/>
        </p:spPr>
      </p:sp>
      <p:sp>
        <p:nvSpPr>
          <p:cNvPr id="7" name="Shape 4"/>
          <p:cNvSpPr/>
          <p:nvPr/>
        </p:nvSpPr>
        <p:spPr>
          <a:xfrm>
            <a:off x="1421092" y="2651760"/>
            <a:ext cx="822960" cy="822960"/>
          </a:xfrm>
          <a:prstGeom prst="ellipse">
            <a:avLst/>
          </a:prstGeom>
          <a:solidFill>
            <a:srgbClr val="FFFFFF"/>
          </a:solidFill>
          <a:ln/>
        </p:spPr>
      </p:sp>
      <p:pic>
        <p:nvPicPr>
          <p:cNvPr id="8" name="Image 0" descr="preencoded.png"/>
          <p:cNvPicPr>
            <a:picLocks noChangeAspect="1"/>
          </p:cNvPicPr>
          <p:nvPr/>
        </p:nvPicPr>
        <p:blipFill>
          <a:blip r:embed="rId3"/>
          <a:stretch>
            <a:fillRect/>
          </a:stretch>
        </p:blipFill>
        <p:spPr>
          <a:xfrm>
            <a:off x="1626832" y="2857500"/>
            <a:ext cx="411480" cy="411480"/>
          </a:xfrm>
          <a:prstGeom prst="rect">
            <a:avLst/>
          </a:prstGeom>
        </p:spPr>
      </p:pic>
      <p:sp>
        <p:nvSpPr>
          <p:cNvPr id="9" name="Text 5"/>
          <p:cNvSpPr txBox="1"/>
          <p:nvPr/>
        </p:nvSpPr>
        <p:spPr>
          <a:xfrm>
            <a:off x="685800" y="3703320"/>
            <a:ext cx="2293544" cy="365760"/>
          </a:xfrm>
          <a:prstGeom prst="rect">
            <a:avLst/>
          </a:prstGeom>
          <a:noFill/>
          <a:ln/>
        </p:spPr>
        <p:txBody>
          <a:bodyPr wrap="square" lIns="0" tIns="0" rIns="0" bIns="0" rtlCol="0" anchor="ctr"/>
          <a:lstStyle/>
          <a:p>
            <a:pPr marL="0" indent="0" algn="ctr">
              <a:buNone/>
            </a:pPr>
            <a:r>
              <a:rPr lang="en-US" sz="1600" b="1" dirty="0">
                <a:solidFill>
                  <a:srgbClr val="374D81"/>
                </a:solidFill>
                <a:latin typeface="Calibri" pitchFamily="34" charset="0"/>
                <a:ea typeface="Calibri" pitchFamily="34" charset="-122"/>
                <a:cs typeface="Calibri" pitchFamily="34" charset="-120"/>
              </a:rPr>
              <a:t>Chirurgo</a:t>
            </a:r>
            <a:endParaRPr lang="en-US" sz="1600" dirty="0"/>
          </a:p>
        </p:txBody>
      </p:sp>
      <p:sp>
        <p:nvSpPr>
          <p:cNvPr id="10" name="Text 6"/>
          <p:cNvSpPr txBox="1"/>
          <p:nvPr/>
        </p:nvSpPr>
        <p:spPr>
          <a:xfrm>
            <a:off x="749808" y="4114800"/>
            <a:ext cx="2165528" cy="1554480"/>
          </a:xfrm>
          <a:prstGeom prst="rect">
            <a:avLst/>
          </a:prstGeom>
          <a:noFill/>
          <a:ln/>
        </p:spPr>
        <p:txBody>
          <a:bodyPr wrap="square" lIns="0" tIns="0" rIns="0" bIns="0" rtlCol="0" anchor="ctr"/>
          <a:lstStyle/>
          <a:p>
            <a:pPr marL="0" indent="0" algn="ctr">
              <a:lnSpc>
                <a:spcPct val="120000"/>
              </a:lnSpc>
              <a:buNone/>
            </a:pPr>
            <a:r>
              <a:rPr lang="en-US" sz="1250" dirty="0">
                <a:solidFill>
                  <a:srgbClr val="667085"/>
                </a:solidFill>
                <a:latin typeface="Calibri" pitchFamily="34" charset="0"/>
                <a:ea typeface="Calibri" pitchFamily="34" charset="-122"/>
                <a:cs typeface="Calibri" pitchFamily="34" charset="-120"/>
              </a:rPr>
              <a:t>Gestione del bendaggio gastrico regolabile</a:t>
            </a:r>
            <a:endParaRPr lang="en-US" sz="1250" dirty="0"/>
          </a:p>
        </p:txBody>
      </p:sp>
      <p:sp>
        <p:nvSpPr>
          <p:cNvPr id="11" name="Shape 7"/>
          <p:cNvSpPr/>
          <p:nvPr/>
        </p:nvSpPr>
        <p:spPr>
          <a:xfrm>
            <a:off x="3390824" y="2286000"/>
            <a:ext cx="2567864" cy="3520440"/>
          </a:xfrm>
          <a:prstGeom prst="roundRect">
            <a:avLst>
              <a:gd name="adj" fmla="val 3561"/>
            </a:avLst>
          </a:prstGeom>
          <a:solidFill>
            <a:srgbClr val="EEF3FA"/>
          </a:solidFill>
          <a:ln/>
        </p:spPr>
      </p:sp>
      <p:sp>
        <p:nvSpPr>
          <p:cNvPr id="12" name="Shape 8"/>
          <p:cNvSpPr/>
          <p:nvPr/>
        </p:nvSpPr>
        <p:spPr>
          <a:xfrm>
            <a:off x="4263276" y="2651760"/>
            <a:ext cx="822960" cy="822960"/>
          </a:xfrm>
          <a:prstGeom prst="ellipse">
            <a:avLst/>
          </a:prstGeom>
          <a:solidFill>
            <a:srgbClr val="FFFFFF"/>
          </a:solidFill>
          <a:ln/>
        </p:spPr>
      </p:sp>
      <p:pic>
        <p:nvPicPr>
          <p:cNvPr id="13" name="Image 1" descr="preencoded.png"/>
          <p:cNvPicPr>
            <a:picLocks noChangeAspect="1"/>
          </p:cNvPicPr>
          <p:nvPr/>
        </p:nvPicPr>
        <p:blipFill>
          <a:blip r:embed="rId4"/>
          <a:stretch>
            <a:fillRect/>
          </a:stretch>
        </p:blipFill>
        <p:spPr>
          <a:xfrm>
            <a:off x="4469016" y="2857500"/>
            <a:ext cx="411480" cy="411480"/>
          </a:xfrm>
          <a:prstGeom prst="rect">
            <a:avLst/>
          </a:prstGeom>
        </p:spPr>
      </p:pic>
      <p:sp>
        <p:nvSpPr>
          <p:cNvPr id="14" name="Text 9"/>
          <p:cNvSpPr txBox="1"/>
          <p:nvPr/>
        </p:nvSpPr>
        <p:spPr>
          <a:xfrm>
            <a:off x="3527984" y="3703320"/>
            <a:ext cx="2293544" cy="365760"/>
          </a:xfrm>
          <a:prstGeom prst="rect">
            <a:avLst/>
          </a:prstGeom>
          <a:noFill/>
          <a:ln/>
        </p:spPr>
        <p:txBody>
          <a:bodyPr wrap="square" lIns="0" tIns="0" rIns="0" bIns="0" rtlCol="0" anchor="ctr"/>
          <a:lstStyle/>
          <a:p>
            <a:pPr marL="0" indent="0" algn="ctr">
              <a:buNone/>
            </a:pPr>
            <a:r>
              <a:rPr lang="en-US" sz="1600" b="1" dirty="0">
                <a:solidFill>
                  <a:srgbClr val="374D81"/>
                </a:solidFill>
                <a:latin typeface="Calibri" pitchFamily="34" charset="0"/>
                <a:ea typeface="Calibri" pitchFamily="34" charset="-122"/>
                <a:cs typeface="Calibri" pitchFamily="34" charset="-120"/>
              </a:rPr>
              <a:t>Nutrizionista</a:t>
            </a:r>
            <a:endParaRPr lang="en-US" sz="1600" dirty="0"/>
          </a:p>
        </p:txBody>
      </p:sp>
      <p:sp>
        <p:nvSpPr>
          <p:cNvPr id="15" name="Text 10"/>
          <p:cNvSpPr txBox="1"/>
          <p:nvPr/>
        </p:nvSpPr>
        <p:spPr>
          <a:xfrm>
            <a:off x="3591992" y="4114800"/>
            <a:ext cx="2165528" cy="1554480"/>
          </a:xfrm>
          <a:prstGeom prst="rect">
            <a:avLst/>
          </a:prstGeom>
          <a:noFill/>
          <a:ln/>
        </p:spPr>
        <p:txBody>
          <a:bodyPr wrap="square" lIns="0" tIns="0" rIns="0" bIns="0" rtlCol="0" anchor="ctr"/>
          <a:lstStyle/>
          <a:p>
            <a:pPr marL="0" indent="0" algn="ctr">
              <a:lnSpc>
                <a:spcPct val="120000"/>
              </a:lnSpc>
              <a:buNone/>
            </a:pPr>
            <a:r>
              <a:rPr lang="en-US" sz="1250" dirty="0">
                <a:solidFill>
                  <a:srgbClr val="667085"/>
                </a:solidFill>
                <a:latin typeface="Calibri" pitchFamily="34" charset="0"/>
                <a:ea typeface="Calibri" pitchFamily="34" charset="-122"/>
                <a:cs typeface="Calibri" pitchFamily="34" charset="-120"/>
              </a:rPr>
              <a:t>Prevenzione della sarcopenia, qualità del dimagrimento</a:t>
            </a:r>
            <a:endParaRPr lang="en-US" sz="1250" dirty="0"/>
          </a:p>
        </p:txBody>
      </p:sp>
      <p:sp>
        <p:nvSpPr>
          <p:cNvPr id="16" name="Shape 11"/>
          <p:cNvSpPr/>
          <p:nvPr/>
        </p:nvSpPr>
        <p:spPr>
          <a:xfrm>
            <a:off x="6233008" y="2286000"/>
            <a:ext cx="2567864" cy="3520440"/>
          </a:xfrm>
          <a:prstGeom prst="roundRect">
            <a:avLst>
              <a:gd name="adj" fmla="val 3561"/>
            </a:avLst>
          </a:prstGeom>
          <a:solidFill>
            <a:srgbClr val="EEF3FA"/>
          </a:solidFill>
          <a:ln/>
        </p:spPr>
      </p:sp>
      <p:sp>
        <p:nvSpPr>
          <p:cNvPr id="17" name="Shape 12"/>
          <p:cNvSpPr/>
          <p:nvPr/>
        </p:nvSpPr>
        <p:spPr>
          <a:xfrm>
            <a:off x="7105460" y="2651760"/>
            <a:ext cx="822960" cy="822960"/>
          </a:xfrm>
          <a:prstGeom prst="ellipse">
            <a:avLst/>
          </a:prstGeom>
          <a:solidFill>
            <a:srgbClr val="FFFFFF"/>
          </a:solidFill>
          <a:ln/>
        </p:spPr>
      </p:sp>
      <p:pic>
        <p:nvPicPr>
          <p:cNvPr id="18" name="Image 2" descr="preencoded.png"/>
          <p:cNvPicPr>
            <a:picLocks noChangeAspect="1"/>
          </p:cNvPicPr>
          <p:nvPr/>
        </p:nvPicPr>
        <p:blipFill>
          <a:blip r:embed="rId5"/>
          <a:stretch>
            <a:fillRect/>
          </a:stretch>
        </p:blipFill>
        <p:spPr>
          <a:xfrm>
            <a:off x="7311200" y="2857500"/>
            <a:ext cx="411480" cy="411480"/>
          </a:xfrm>
          <a:prstGeom prst="rect">
            <a:avLst/>
          </a:prstGeom>
        </p:spPr>
      </p:pic>
      <p:sp>
        <p:nvSpPr>
          <p:cNvPr id="19" name="Text 13"/>
          <p:cNvSpPr txBox="1"/>
          <p:nvPr/>
        </p:nvSpPr>
        <p:spPr>
          <a:xfrm>
            <a:off x="6370168" y="3703320"/>
            <a:ext cx="2293544" cy="365760"/>
          </a:xfrm>
          <a:prstGeom prst="rect">
            <a:avLst/>
          </a:prstGeom>
          <a:noFill/>
          <a:ln/>
        </p:spPr>
        <p:txBody>
          <a:bodyPr wrap="square" lIns="0" tIns="0" rIns="0" bIns="0" rtlCol="0" anchor="ctr"/>
          <a:lstStyle/>
          <a:p>
            <a:pPr marL="0" indent="0" algn="ctr">
              <a:buNone/>
            </a:pPr>
            <a:r>
              <a:rPr lang="en-US" sz="1600" b="1" dirty="0">
                <a:solidFill>
                  <a:srgbClr val="374D81"/>
                </a:solidFill>
                <a:latin typeface="Calibri" pitchFamily="34" charset="0"/>
                <a:ea typeface="Calibri" pitchFamily="34" charset="-122"/>
                <a:cs typeface="Calibri" pitchFamily="34" charset="-120"/>
              </a:rPr>
              <a:t>Psicologo</a:t>
            </a:r>
            <a:endParaRPr lang="en-US" sz="1600" dirty="0"/>
          </a:p>
        </p:txBody>
      </p:sp>
      <p:sp>
        <p:nvSpPr>
          <p:cNvPr id="20" name="Text 14"/>
          <p:cNvSpPr txBox="1"/>
          <p:nvPr/>
        </p:nvSpPr>
        <p:spPr>
          <a:xfrm>
            <a:off x="6434176" y="4114800"/>
            <a:ext cx="2165528" cy="1554480"/>
          </a:xfrm>
          <a:prstGeom prst="rect">
            <a:avLst/>
          </a:prstGeom>
          <a:noFill/>
          <a:ln/>
        </p:spPr>
        <p:txBody>
          <a:bodyPr wrap="square" lIns="0" tIns="0" rIns="0" bIns="0" rtlCol="0" anchor="ctr"/>
          <a:lstStyle/>
          <a:p>
            <a:pPr marL="0" indent="0" algn="ctr">
              <a:lnSpc>
                <a:spcPct val="120000"/>
              </a:lnSpc>
              <a:buNone/>
            </a:pPr>
            <a:r>
              <a:rPr lang="en-US" sz="1250" dirty="0">
                <a:solidFill>
                  <a:srgbClr val="667085"/>
                </a:solidFill>
                <a:latin typeface="Calibri" pitchFamily="34" charset="0"/>
                <a:ea typeface="Calibri" pitchFamily="34" charset="-122"/>
                <a:cs typeface="Calibri" pitchFamily="34" charset="-120"/>
              </a:rPr>
              <a:t>Aderenza terapeutica e adattamento corporeo</a:t>
            </a:r>
            <a:endParaRPr lang="en-US" sz="1250" dirty="0"/>
          </a:p>
        </p:txBody>
      </p:sp>
      <p:sp>
        <p:nvSpPr>
          <p:cNvPr id="21" name="Shape 15"/>
          <p:cNvSpPr/>
          <p:nvPr/>
        </p:nvSpPr>
        <p:spPr>
          <a:xfrm>
            <a:off x="9075191" y="2286000"/>
            <a:ext cx="2567864" cy="3520440"/>
          </a:xfrm>
          <a:prstGeom prst="roundRect">
            <a:avLst>
              <a:gd name="adj" fmla="val 3561"/>
            </a:avLst>
          </a:prstGeom>
          <a:solidFill>
            <a:srgbClr val="EEF3FA"/>
          </a:solidFill>
          <a:ln/>
        </p:spPr>
      </p:sp>
      <p:sp>
        <p:nvSpPr>
          <p:cNvPr id="22" name="Shape 16"/>
          <p:cNvSpPr/>
          <p:nvPr/>
        </p:nvSpPr>
        <p:spPr>
          <a:xfrm>
            <a:off x="9947643" y="2651760"/>
            <a:ext cx="822960" cy="822960"/>
          </a:xfrm>
          <a:prstGeom prst="ellipse">
            <a:avLst/>
          </a:prstGeom>
          <a:solidFill>
            <a:srgbClr val="FFFFFF"/>
          </a:solidFill>
          <a:ln/>
        </p:spPr>
      </p:sp>
      <p:pic>
        <p:nvPicPr>
          <p:cNvPr id="23" name="Image 3" descr="preencoded.png"/>
          <p:cNvPicPr>
            <a:picLocks noChangeAspect="1"/>
          </p:cNvPicPr>
          <p:nvPr/>
        </p:nvPicPr>
        <p:blipFill>
          <a:blip r:embed="rId6"/>
          <a:stretch>
            <a:fillRect/>
          </a:stretch>
        </p:blipFill>
        <p:spPr>
          <a:xfrm>
            <a:off x="10153383" y="2857500"/>
            <a:ext cx="411480" cy="411480"/>
          </a:xfrm>
          <a:prstGeom prst="rect">
            <a:avLst/>
          </a:prstGeom>
        </p:spPr>
      </p:pic>
      <p:sp>
        <p:nvSpPr>
          <p:cNvPr id="24" name="Text 17"/>
          <p:cNvSpPr txBox="1"/>
          <p:nvPr/>
        </p:nvSpPr>
        <p:spPr>
          <a:xfrm>
            <a:off x="9212351" y="3703320"/>
            <a:ext cx="2293544" cy="365760"/>
          </a:xfrm>
          <a:prstGeom prst="rect">
            <a:avLst/>
          </a:prstGeom>
          <a:noFill/>
          <a:ln/>
        </p:spPr>
        <p:txBody>
          <a:bodyPr wrap="square" lIns="0" tIns="0" rIns="0" bIns="0" rtlCol="0" anchor="ctr"/>
          <a:lstStyle/>
          <a:p>
            <a:pPr marL="0" indent="0" algn="ctr">
              <a:buNone/>
            </a:pPr>
            <a:r>
              <a:rPr lang="en-US" sz="1600" b="1" dirty="0">
                <a:solidFill>
                  <a:srgbClr val="374D81"/>
                </a:solidFill>
                <a:latin typeface="Calibri" pitchFamily="34" charset="0"/>
                <a:ea typeface="Calibri" pitchFamily="34" charset="-122"/>
                <a:cs typeface="Calibri" pitchFamily="34" charset="-120"/>
              </a:rPr>
              <a:t>Chinesiologo</a:t>
            </a:r>
            <a:endParaRPr lang="en-US" sz="1600" dirty="0"/>
          </a:p>
        </p:txBody>
      </p:sp>
      <p:sp>
        <p:nvSpPr>
          <p:cNvPr id="25" name="Text 18"/>
          <p:cNvSpPr txBox="1"/>
          <p:nvPr/>
        </p:nvSpPr>
        <p:spPr>
          <a:xfrm>
            <a:off x="9276359" y="4114800"/>
            <a:ext cx="2165528" cy="1554480"/>
          </a:xfrm>
          <a:prstGeom prst="rect">
            <a:avLst/>
          </a:prstGeom>
          <a:noFill/>
          <a:ln/>
        </p:spPr>
        <p:txBody>
          <a:bodyPr wrap="square" lIns="0" tIns="0" rIns="0" bIns="0" rtlCol="0" anchor="ctr"/>
          <a:lstStyle/>
          <a:p>
            <a:pPr marL="0" indent="0" algn="ctr">
              <a:lnSpc>
                <a:spcPct val="120000"/>
              </a:lnSpc>
              <a:buNone/>
            </a:pPr>
            <a:r>
              <a:rPr lang="en-US" sz="1250" dirty="0">
                <a:solidFill>
                  <a:srgbClr val="667085"/>
                </a:solidFill>
                <a:latin typeface="Calibri" pitchFamily="34" charset="0"/>
                <a:ea typeface="Calibri" pitchFamily="34" charset="-122"/>
                <a:cs typeface="Calibri" pitchFamily="34" charset="-120"/>
              </a:rPr>
              <a:t>Riattivazione motoria, contrasto alla sedentarietà</a:t>
            </a:r>
            <a:endParaRPr lang="en-US" sz="1250" dirty="0"/>
          </a:p>
        </p:txBody>
      </p:sp>
      <p:sp>
        <p:nvSpPr>
          <p:cNvPr id="26" name="Text 19"/>
          <p:cNvSpPr txBox="1"/>
          <p:nvPr/>
        </p:nvSpPr>
        <p:spPr>
          <a:xfrm>
            <a:off x="548640" y="6446520"/>
            <a:ext cx="7315200" cy="27432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XXXIV Congresso Nazionale SICOB  ·  Pisa, 17–19 settembre 2026</a:t>
            </a:r>
            <a:endParaRPr lang="en-US" sz="900" dirty="0"/>
          </a:p>
        </p:txBody>
      </p:sp>
      <p:sp>
        <p:nvSpPr>
          <p:cNvPr id="27" name="Text 20"/>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04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48640" y="457200"/>
            <a:ext cx="7315200" cy="320040"/>
          </a:xfrm>
          <a:prstGeom prst="rect">
            <a:avLst/>
          </a:prstGeom>
          <a:noFill/>
          <a:ln/>
        </p:spPr>
        <p:txBody>
          <a:bodyPr wrap="square" lIns="0" tIns="0" rIns="0" bIns="0" rtlCol="0" anchor="ctr"/>
          <a:lstStyle/>
          <a:p>
            <a:pPr marL="0" indent="0">
              <a:buNone/>
            </a:pPr>
            <a:r>
              <a:rPr lang="en-US" sz="1300" b="1" kern="0" spc="200" dirty="0">
                <a:solidFill>
                  <a:srgbClr val="4A66AC"/>
                </a:solidFill>
                <a:latin typeface="Calibri" pitchFamily="34" charset="0"/>
                <a:ea typeface="Calibri" pitchFamily="34" charset="-122"/>
                <a:cs typeface="Calibri" pitchFamily="34" charset="-120"/>
              </a:rPr>
              <a:t>OBIETTIVI</a:t>
            </a:r>
            <a:endParaRPr lang="en-US" sz="1300" dirty="0"/>
          </a:p>
        </p:txBody>
      </p:sp>
      <p:sp>
        <p:nvSpPr>
          <p:cNvPr id="4" name="Text 1"/>
          <p:cNvSpPr txBox="1"/>
          <p:nvPr/>
        </p:nvSpPr>
        <p:spPr>
          <a:xfrm>
            <a:off x="548640" y="777240"/>
            <a:ext cx="9601200" cy="640080"/>
          </a:xfrm>
          <a:prstGeom prst="rect">
            <a:avLst/>
          </a:prstGeom>
          <a:noFill/>
          <a:ln/>
        </p:spPr>
        <p:txBody>
          <a:bodyPr wrap="square" lIns="0" tIns="0" rIns="0" bIns="0" rtlCol="0" anchor="ctr"/>
          <a:lstStyle/>
          <a:p>
            <a:pPr marL="0" indent="0">
              <a:buNone/>
            </a:pPr>
            <a:r>
              <a:rPr lang="en-US" sz="3200" b="1" dirty="0">
                <a:solidFill>
                  <a:srgbClr val="374D81"/>
                </a:solidFill>
                <a:latin typeface="Calibri" pitchFamily="34" charset="0"/>
                <a:ea typeface="Calibri" pitchFamily="34" charset="-122"/>
                <a:cs typeface="Calibri" pitchFamily="34" charset="-120"/>
              </a:rPr>
              <a:t>Cosa abbiamo voluto valutare</a:t>
            </a:r>
            <a:endParaRPr lang="en-US" sz="3200" dirty="0"/>
          </a:p>
        </p:txBody>
      </p:sp>
      <p:sp>
        <p:nvSpPr>
          <p:cNvPr id="5" name="Text 2"/>
          <p:cNvSpPr txBox="1"/>
          <p:nvPr/>
        </p:nvSpPr>
        <p:spPr>
          <a:xfrm>
            <a:off x="548640" y="1828800"/>
            <a:ext cx="1188720" cy="822960"/>
          </a:xfrm>
          <a:prstGeom prst="rect">
            <a:avLst/>
          </a:prstGeom>
          <a:noFill/>
          <a:ln/>
        </p:spPr>
        <p:txBody>
          <a:bodyPr wrap="square" lIns="0" tIns="0" rIns="0" bIns="0" rtlCol="0" anchor="ctr"/>
          <a:lstStyle/>
          <a:p>
            <a:pPr marL="0" indent="0">
              <a:buNone/>
            </a:pPr>
            <a:r>
              <a:rPr lang="en-US" sz="4600" b="1" dirty="0">
                <a:solidFill>
                  <a:srgbClr val="4A66AC"/>
                </a:solidFill>
                <a:latin typeface="Calibri" pitchFamily="34" charset="0"/>
                <a:ea typeface="Calibri" pitchFamily="34" charset="-122"/>
                <a:cs typeface="Calibri" pitchFamily="34" charset="-120"/>
              </a:rPr>
              <a:t>01</a:t>
            </a:r>
            <a:endParaRPr lang="en-US" sz="4600" dirty="0"/>
          </a:p>
        </p:txBody>
      </p:sp>
      <p:sp>
        <p:nvSpPr>
          <p:cNvPr id="6" name="Text 3"/>
          <p:cNvSpPr txBox="1"/>
          <p:nvPr/>
        </p:nvSpPr>
        <p:spPr>
          <a:xfrm>
            <a:off x="1828800" y="1874520"/>
            <a:ext cx="5212080" cy="1463040"/>
          </a:xfrm>
          <a:prstGeom prst="rect">
            <a:avLst/>
          </a:prstGeom>
          <a:noFill/>
          <a:ln/>
        </p:spPr>
        <p:txBody>
          <a:bodyPr wrap="square" lIns="0" tIns="0" rIns="0" bIns="0" rtlCol="0" anchor="ctr"/>
          <a:lstStyle/>
          <a:p>
            <a:pPr marL="0" indent="0">
              <a:lnSpc>
                <a:spcPct val="125000"/>
              </a:lnSpc>
              <a:buNone/>
            </a:pPr>
            <a:r>
              <a:rPr lang="en-US" sz="1550" dirty="0">
                <a:solidFill>
                  <a:srgbClr val="2B2E38"/>
                </a:solidFill>
                <a:latin typeface="Calibri" pitchFamily="34" charset="0"/>
                <a:ea typeface="Calibri" pitchFamily="34" charset="-122"/>
                <a:cs typeface="Calibri" pitchFamily="34" charset="-120"/>
              </a:rPr>
              <a:t>Valutare, tramite revisione della letteratura scientifica recente, i benefici clinici di un protocollo a forte integrazione multidisciplinare.</a:t>
            </a:r>
            <a:endParaRPr lang="en-US" sz="1550" dirty="0"/>
          </a:p>
        </p:txBody>
      </p:sp>
      <p:sp>
        <p:nvSpPr>
          <p:cNvPr id="7" name="Text 4"/>
          <p:cNvSpPr txBox="1"/>
          <p:nvPr/>
        </p:nvSpPr>
        <p:spPr>
          <a:xfrm>
            <a:off x="548640" y="3520440"/>
            <a:ext cx="1188720" cy="822960"/>
          </a:xfrm>
          <a:prstGeom prst="rect">
            <a:avLst/>
          </a:prstGeom>
          <a:noFill/>
          <a:ln/>
        </p:spPr>
        <p:txBody>
          <a:bodyPr wrap="square" lIns="0" tIns="0" rIns="0" bIns="0" rtlCol="0" anchor="ctr"/>
          <a:lstStyle/>
          <a:p>
            <a:pPr marL="0" indent="0">
              <a:buNone/>
            </a:pPr>
            <a:r>
              <a:rPr lang="en-US" sz="4600" b="1" dirty="0">
                <a:solidFill>
                  <a:srgbClr val="4A66AC"/>
                </a:solidFill>
                <a:latin typeface="Calibri" pitchFamily="34" charset="0"/>
                <a:ea typeface="Calibri" pitchFamily="34" charset="-122"/>
                <a:cs typeface="Calibri" pitchFamily="34" charset="-120"/>
              </a:rPr>
              <a:t>02</a:t>
            </a:r>
            <a:endParaRPr lang="en-US" sz="4600" dirty="0"/>
          </a:p>
        </p:txBody>
      </p:sp>
      <p:sp>
        <p:nvSpPr>
          <p:cNvPr id="8" name="Text 5"/>
          <p:cNvSpPr txBox="1"/>
          <p:nvPr/>
        </p:nvSpPr>
        <p:spPr>
          <a:xfrm>
            <a:off x="1828800" y="3566160"/>
            <a:ext cx="5212080" cy="411480"/>
          </a:xfrm>
          <a:prstGeom prst="rect">
            <a:avLst/>
          </a:prstGeom>
          <a:noFill/>
          <a:ln/>
        </p:spPr>
        <p:txBody>
          <a:bodyPr wrap="square" lIns="0" tIns="0" rIns="0" bIns="0" rtlCol="0" anchor="ctr"/>
          <a:lstStyle/>
          <a:p>
            <a:pPr marL="0" indent="0">
              <a:buNone/>
            </a:pPr>
            <a:r>
              <a:rPr lang="en-US" sz="1550" b="1" dirty="0">
                <a:solidFill>
                  <a:srgbClr val="2B2E38"/>
                </a:solidFill>
                <a:latin typeface="Calibri" pitchFamily="34" charset="0"/>
                <a:ea typeface="Calibri" pitchFamily="34" charset="-122"/>
                <a:cs typeface="Calibri" pitchFamily="34" charset="-120"/>
              </a:rPr>
              <a:t>Definire come l’azione coordinata del team consenta di:</a:t>
            </a:r>
            <a:endParaRPr lang="en-US" sz="1550" dirty="0"/>
          </a:p>
        </p:txBody>
      </p:sp>
      <p:sp>
        <p:nvSpPr>
          <p:cNvPr id="9" name="Text 6"/>
          <p:cNvSpPr txBox="1"/>
          <p:nvPr/>
        </p:nvSpPr>
        <p:spPr>
          <a:xfrm>
            <a:off x="1828800" y="3977640"/>
            <a:ext cx="5212080" cy="1828800"/>
          </a:xfrm>
          <a:prstGeom prst="rect">
            <a:avLst/>
          </a:prstGeom>
          <a:noFill/>
          <a:ln/>
        </p:spPr>
        <p:txBody>
          <a:bodyPr wrap="square" lIns="0" tIns="0" rIns="0" bIns="0" rtlCol="0" anchor="ctr"/>
          <a:lstStyle/>
          <a:p>
            <a:pPr marL="342900" indent="-342900">
              <a:spcAft>
                <a:spcPts val="800"/>
              </a:spcAft>
              <a:buSzPct val="100000"/>
              <a:buChar char="•"/>
            </a:pPr>
            <a:r>
              <a:rPr lang="en-US" sz="1450" dirty="0">
                <a:solidFill>
                  <a:srgbClr val="2B2E38"/>
                </a:solidFill>
                <a:latin typeface="Calibri" pitchFamily="34" charset="0"/>
                <a:ea typeface="Calibri" pitchFamily="34" charset="-122"/>
                <a:cs typeface="Calibri" pitchFamily="34" charset="-120"/>
              </a:rPr>
              <a:t>Ottimizzare l’aderenza terapeutica globale</a:t>
            </a:r>
            <a:endParaRPr lang="en-US" sz="1450" dirty="0"/>
          </a:p>
          <a:p>
            <a:pPr marL="342900" indent="-342900">
              <a:spcAft>
                <a:spcPts val="800"/>
              </a:spcAft>
              <a:buSzPct val="100000"/>
              <a:buChar char="•"/>
            </a:pPr>
            <a:r>
              <a:rPr lang="en-US" sz="1450" dirty="0">
                <a:solidFill>
                  <a:srgbClr val="2B2E38"/>
                </a:solidFill>
                <a:latin typeface="Calibri" pitchFamily="34" charset="0"/>
                <a:ea typeface="Calibri" pitchFamily="34" charset="-122"/>
                <a:cs typeface="Calibri" pitchFamily="34" charset="-120"/>
              </a:rPr>
              <a:t>Preservare la massa magra</a:t>
            </a:r>
            <a:endParaRPr lang="en-US" sz="1450" dirty="0"/>
          </a:p>
          <a:p>
            <a:pPr marL="342900" indent="-342900">
              <a:spcAft>
                <a:spcPts val="800"/>
              </a:spcAft>
              <a:buSzPct val="100000"/>
              <a:buChar char="•"/>
            </a:pPr>
            <a:r>
              <a:rPr lang="en-US" sz="1450" dirty="0">
                <a:solidFill>
                  <a:srgbClr val="2B2E38"/>
                </a:solidFill>
                <a:latin typeface="Calibri" pitchFamily="34" charset="0"/>
                <a:ea typeface="Calibri" pitchFamily="34" charset="-122"/>
                <a:cs typeface="Calibri" pitchFamily="34" charset="-120"/>
              </a:rPr>
              <a:t>Vincere la sedentarietà</a:t>
            </a:r>
            <a:endParaRPr lang="en-US" sz="1450" dirty="0"/>
          </a:p>
          <a:p>
            <a:pPr marL="342900" indent="-342900">
              <a:spcAft>
                <a:spcPts val="800"/>
              </a:spcAft>
              <a:buSzPct val="100000"/>
              <a:buChar char="•"/>
            </a:pPr>
            <a:r>
              <a:rPr lang="en-US" sz="1450" dirty="0">
                <a:solidFill>
                  <a:srgbClr val="2B2E38"/>
                </a:solidFill>
                <a:latin typeface="Calibri" pitchFamily="34" charset="0"/>
                <a:ea typeface="Calibri" pitchFamily="34" charset="-122"/>
                <a:cs typeface="Calibri" pitchFamily="34" charset="-120"/>
              </a:rPr>
              <a:t>Favorire l’adattamento psicologico e corporeo</a:t>
            </a:r>
            <a:endParaRPr lang="en-US" sz="1450" dirty="0"/>
          </a:p>
        </p:txBody>
      </p:sp>
      <p:sp>
        <p:nvSpPr>
          <p:cNvPr id="10" name="Shape 7"/>
          <p:cNvSpPr/>
          <p:nvPr/>
        </p:nvSpPr>
        <p:spPr>
          <a:xfrm>
            <a:off x="7406640" y="1828800"/>
            <a:ext cx="4206240" cy="3977640"/>
          </a:xfrm>
          <a:prstGeom prst="roundRect">
            <a:avLst>
              <a:gd name="adj" fmla="val 2759"/>
            </a:avLst>
          </a:prstGeom>
          <a:solidFill>
            <a:srgbClr val="242852"/>
          </a:solidFill>
          <a:ln/>
        </p:spPr>
      </p:sp>
      <p:sp>
        <p:nvSpPr>
          <p:cNvPr id="11" name="Text 8"/>
          <p:cNvSpPr txBox="1"/>
          <p:nvPr/>
        </p:nvSpPr>
        <p:spPr>
          <a:xfrm>
            <a:off x="7406640" y="2834640"/>
            <a:ext cx="4206240" cy="1097280"/>
          </a:xfrm>
          <a:prstGeom prst="rect">
            <a:avLst/>
          </a:prstGeom>
          <a:noFill/>
          <a:ln/>
        </p:spPr>
        <p:txBody>
          <a:bodyPr wrap="square" lIns="0" tIns="0" rIns="0" bIns="0" rtlCol="0" anchor="ctr"/>
          <a:lstStyle/>
          <a:p>
            <a:pPr marL="0" indent="0" algn="ctr">
              <a:buNone/>
            </a:pPr>
            <a:r>
              <a:rPr lang="en-US" sz="5800" b="1" dirty="0">
                <a:solidFill>
                  <a:srgbClr val="9CCEC7"/>
                </a:solidFill>
                <a:latin typeface="Calibri" pitchFamily="34" charset="0"/>
                <a:ea typeface="Calibri" pitchFamily="34" charset="-122"/>
                <a:cs typeface="Calibri" pitchFamily="34" charset="-120"/>
              </a:rPr>
              <a:t>&gt;85%</a:t>
            </a:r>
            <a:r>
              <a:rPr lang="en-US" sz="2200" b="1" baseline="30000" dirty="0">
                <a:solidFill>
                  <a:srgbClr val="9CCEC7"/>
                </a:solidFill>
                <a:latin typeface="Calibri" pitchFamily="34" charset="0"/>
                <a:ea typeface="Calibri" pitchFamily="34" charset="-122"/>
                <a:cs typeface="Calibri" pitchFamily="34" charset="-120"/>
              </a:rPr>
              <a:t>4</a:t>
            </a:r>
            <a:endParaRPr lang="en-US" sz="5800" dirty="0"/>
          </a:p>
        </p:txBody>
      </p:sp>
      <p:sp>
        <p:nvSpPr>
          <p:cNvPr id="12" name="Text 9"/>
          <p:cNvSpPr txBox="1"/>
          <p:nvPr/>
        </p:nvSpPr>
        <p:spPr>
          <a:xfrm>
            <a:off x="7863840" y="3977640"/>
            <a:ext cx="3291840" cy="822960"/>
          </a:xfrm>
          <a:prstGeom prst="rect">
            <a:avLst/>
          </a:prstGeom>
          <a:noFill/>
          <a:ln/>
        </p:spPr>
        <p:txBody>
          <a:bodyPr wrap="square" lIns="0" tIns="0" rIns="0" bIns="0" rtlCol="0" anchor="ctr"/>
          <a:lstStyle/>
          <a:p>
            <a:pPr marL="0" indent="0" algn="ctr">
              <a:lnSpc>
                <a:spcPct val="120000"/>
              </a:lnSpc>
              <a:buNone/>
            </a:pPr>
            <a:r>
              <a:rPr lang="en-US" sz="1500" dirty="0">
                <a:solidFill>
                  <a:srgbClr val="FFFFFF"/>
                </a:solidFill>
                <a:latin typeface="Calibri" pitchFamily="34" charset="0"/>
                <a:ea typeface="Calibri" pitchFamily="34" charset="-122"/>
                <a:cs typeface="Calibri" pitchFamily="34" charset="-120"/>
              </a:rPr>
              <a:t>aderenza terapeutica globale nei protocolli integrati</a:t>
            </a:r>
            <a:endParaRPr lang="en-US" sz="1500" dirty="0"/>
          </a:p>
        </p:txBody>
      </p:sp>
      <p:sp>
        <p:nvSpPr>
          <p:cNvPr id="13" name="Text 10"/>
          <p:cNvSpPr txBox="1"/>
          <p:nvPr/>
        </p:nvSpPr>
        <p:spPr>
          <a:xfrm>
            <a:off x="548640" y="6446520"/>
            <a:ext cx="7315200" cy="27432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XXXIV Congresso Nazionale SICOB  ·  Pisa, 17–19 settembre 2026</a:t>
            </a:r>
            <a:endParaRPr lang="en-US" sz="900" dirty="0"/>
          </a:p>
        </p:txBody>
      </p:sp>
      <p:sp>
        <p:nvSpPr>
          <p:cNvPr id="14" name="Text 11"/>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05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48640" y="457200"/>
            <a:ext cx="7315200" cy="320040"/>
          </a:xfrm>
          <a:prstGeom prst="rect">
            <a:avLst/>
          </a:prstGeom>
          <a:noFill/>
          <a:ln/>
        </p:spPr>
        <p:txBody>
          <a:bodyPr wrap="square" lIns="0" tIns="0" rIns="0" bIns="0" rtlCol="0" anchor="ctr"/>
          <a:lstStyle/>
          <a:p>
            <a:pPr marL="0" indent="0">
              <a:buNone/>
            </a:pPr>
            <a:r>
              <a:rPr lang="en-US" sz="1300" b="1" kern="0" spc="200" dirty="0">
                <a:solidFill>
                  <a:srgbClr val="4A66AC"/>
                </a:solidFill>
                <a:latin typeface="Calibri" pitchFamily="34" charset="0"/>
                <a:ea typeface="Calibri" pitchFamily="34" charset="-122"/>
                <a:cs typeface="Calibri" pitchFamily="34" charset="-120"/>
              </a:rPr>
              <a:t>METODI</a:t>
            </a:r>
            <a:endParaRPr lang="en-US" sz="1300" dirty="0"/>
          </a:p>
        </p:txBody>
      </p:sp>
      <p:sp>
        <p:nvSpPr>
          <p:cNvPr id="4" name="Text 1"/>
          <p:cNvSpPr txBox="1"/>
          <p:nvPr/>
        </p:nvSpPr>
        <p:spPr>
          <a:xfrm>
            <a:off x="548640" y="777240"/>
            <a:ext cx="9601200" cy="640080"/>
          </a:xfrm>
          <a:prstGeom prst="rect">
            <a:avLst/>
          </a:prstGeom>
          <a:noFill/>
          <a:ln/>
        </p:spPr>
        <p:txBody>
          <a:bodyPr wrap="square" lIns="0" tIns="0" rIns="0" bIns="0" rtlCol="0" anchor="ctr"/>
          <a:lstStyle/>
          <a:p>
            <a:pPr marL="0" indent="0">
              <a:buNone/>
            </a:pPr>
            <a:r>
              <a:rPr lang="en-US" sz="3200" b="1" dirty="0">
                <a:solidFill>
                  <a:srgbClr val="374D81"/>
                </a:solidFill>
                <a:latin typeface="Calibri" pitchFamily="34" charset="0"/>
                <a:ea typeface="Calibri" pitchFamily="34" charset="-122"/>
                <a:cs typeface="Calibri" pitchFamily="34" charset="-120"/>
              </a:rPr>
              <a:t>Revisione sistematica della letteratura</a:t>
            </a:r>
            <a:endParaRPr lang="en-US" sz="3200" dirty="0"/>
          </a:p>
        </p:txBody>
      </p:sp>
      <p:sp>
        <p:nvSpPr>
          <p:cNvPr id="5" name="Shape 2"/>
          <p:cNvSpPr/>
          <p:nvPr/>
        </p:nvSpPr>
        <p:spPr>
          <a:xfrm>
            <a:off x="548640" y="1828800"/>
            <a:ext cx="777240" cy="777240"/>
          </a:xfrm>
          <a:prstGeom prst="ellipse">
            <a:avLst/>
          </a:prstGeom>
          <a:solidFill>
            <a:srgbClr val="374D81"/>
          </a:solidFill>
          <a:ln/>
        </p:spPr>
      </p:sp>
      <p:pic>
        <p:nvPicPr>
          <p:cNvPr id="6" name="Image 0" descr="preencoded.png"/>
          <p:cNvPicPr>
            <a:picLocks noChangeAspect="1"/>
          </p:cNvPicPr>
          <p:nvPr/>
        </p:nvPicPr>
        <p:blipFill>
          <a:blip r:embed="rId3"/>
          <a:stretch>
            <a:fillRect/>
          </a:stretch>
        </p:blipFill>
        <p:spPr>
          <a:xfrm>
            <a:off x="742950" y="2023110"/>
            <a:ext cx="388620" cy="388620"/>
          </a:xfrm>
          <a:prstGeom prst="rect">
            <a:avLst/>
          </a:prstGeom>
        </p:spPr>
      </p:pic>
      <p:sp>
        <p:nvSpPr>
          <p:cNvPr id="7" name="Text 3"/>
          <p:cNvSpPr txBox="1"/>
          <p:nvPr/>
        </p:nvSpPr>
        <p:spPr>
          <a:xfrm>
            <a:off x="1554480" y="1828800"/>
            <a:ext cx="9692640" cy="1280160"/>
          </a:xfrm>
          <a:prstGeom prst="rect">
            <a:avLst/>
          </a:prstGeom>
          <a:noFill/>
          <a:ln/>
        </p:spPr>
        <p:txBody>
          <a:bodyPr wrap="square" lIns="0" tIns="0" rIns="0" bIns="0" rtlCol="0" anchor="t"/>
          <a:lstStyle/>
          <a:p>
            <a:pPr marL="0" indent="0">
              <a:lnSpc>
                <a:spcPct val="130000"/>
              </a:lnSpc>
              <a:buNone/>
            </a:pPr>
            <a:r>
              <a:rPr lang="en-US" sz="1550" b="1" dirty="0">
                <a:solidFill>
                  <a:srgbClr val="374D81"/>
                </a:solidFill>
                <a:latin typeface="Calibri" pitchFamily="34" charset="0"/>
                <a:ea typeface="Calibri" pitchFamily="34" charset="-122"/>
                <a:cs typeface="Calibri" pitchFamily="34" charset="-120"/>
              </a:rPr>
              <a:t>Fonti: </a:t>
            </a:r>
            <a:r>
              <a:rPr lang="en-US" sz="1550" dirty="0">
                <a:solidFill>
                  <a:srgbClr val="667085"/>
                </a:solidFill>
                <a:latin typeface="Calibri" pitchFamily="34" charset="0"/>
                <a:ea typeface="Calibri" pitchFamily="34" charset="-122"/>
                <a:cs typeface="Calibri" pitchFamily="34" charset="-120"/>
              </a:rPr>
              <a:t>PubMed, Scopus
</a:t>
            </a:r>
            <a:r>
              <a:rPr lang="en-US" sz="1550" b="1" dirty="0">
                <a:solidFill>
                  <a:srgbClr val="374D81"/>
                </a:solidFill>
                <a:latin typeface="Calibri" pitchFamily="34" charset="0"/>
                <a:ea typeface="Calibri" pitchFamily="34" charset="-122"/>
                <a:cs typeface="Calibri" pitchFamily="34" charset="-120"/>
              </a:rPr>
              <a:t>Periodo: </a:t>
            </a:r>
            <a:r>
              <a:rPr lang="en-US" sz="1550" dirty="0">
                <a:solidFill>
                  <a:srgbClr val="667085"/>
                </a:solidFill>
                <a:latin typeface="Calibri" pitchFamily="34" charset="0"/>
                <a:ea typeface="Calibri" pitchFamily="34" charset="-122"/>
                <a:cs typeface="Calibri" pitchFamily="34" charset="-120"/>
              </a:rPr>
              <a:t>2020 – 2026
</a:t>
            </a:r>
            <a:r>
              <a:rPr lang="en-US" sz="1550" b="1" dirty="0">
                <a:solidFill>
                  <a:srgbClr val="374D81"/>
                </a:solidFill>
                <a:latin typeface="Calibri" pitchFamily="34" charset="0"/>
                <a:ea typeface="Calibri" pitchFamily="34" charset="-122"/>
                <a:cs typeface="Calibri" pitchFamily="34" charset="-120"/>
              </a:rPr>
              <a:t>Focus: </a:t>
            </a:r>
            <a:r>
              <a:rPr lang="en-US" sz="1550" dirty="0">
                <a:solidFill>
                  <a:srgbClr val="667085"/>
                </a:solidFill>
                <a:latin typeface="Calibri" pitchFamily="34" charset="0"/>
                <a:ea typeface="Calibri" pitchFamily="34" charset="-122"/>
                <a:cs typeface="Calibri" pitchFamily="34" charset="-120"/>
              </a:rPr>
              <a:t>studi clinici e linee guida sulla gestione multidisciplinare dell’obesità di grado elevato</a:t>
            </a:r>
            <a:endParaRPr lang="en-US" sz="1550" dirty="0"/>
          </a:p>
        </p:txBody>
      </p:sp>
      <p:sp>
        <p:nvSpPr>
          <p:cNvPr id="8" name="Text 4"/>
          <p:cNvSpPr txBox="1"/>
          <p:nvPr/>
        </p:nvSpPr>
        <p:spPr>
          <a:xfrm>
            <a:off x="548640" y="3429000"/>
            <a:ext cx="9144000" cy="365760"/>
          </a:xfrm>
          <a:prstGeom prst="rect">
            <a:avLst/>
          </a:prstGeom>
          <a:noFill/>
          <a:ln/>
        </p:spPr>
        <p:txBody>
          <a:bodyPr wrap="square" lIns="0" tIns="0" rIns="0" bIns="0" rtlCol="0" anchor="ctr"/>
          <a:lstStyle/>
          <a:p>
            <a:pPr marL="0" indent="0">
              <a:buNone/>
            </a:pPr>
            <a:r>
              <a:rPr lang="en-US" sz="1500" b="1" dirty="0">
                <a:solidFill>
                  <a:srgbClr val="374D81"/>
                </a:solidFill>
                <a:latin typeface="Calibri" pitchFamily="34" charset="0"/>
                <a:ea typeface="Calibri" pitchFamily="34" charset="-122"/>
                <a:cs typeface="Calibri" pitchFamily="34" charset="-120"/>
              </a:rPr>
              <a:t>Outcome analizzati per ciascun intervento specialistico</a:t>
            </a:r>
            <a:endParaRPr lang="en-US" sz="1500" dirty="0"/>
          </a:p>
        </p:txBody>
      </p:sp>
      <p:sp>
        <p:nvSpPr>
          <p:cNvPr id="9" name="Shape 5"/>
          <p:cNvSpPr/>
          <p:nvPr/>
        </p:nvSpPr>
        <p:spPr>
          <a:xfrm>
            <a:off x="548640" y="3931920"/>
            <a:ext cx="2567864" cy="1828800"/>
          </a:xfrm>
          <a:prstGeom prst="roundRect">
            <a:avLst>
              <a:gd name="adj" fmla="val 5000"/>
            </a:avLst>
          </a:prstGeom>
          <a:solidFill>
            <a:srgbClr val="EEF3FA"/>
          </a:solidFill>
          <a:ln/>
        </p:spPr>
      </p:sp>
      <p:sp>
        <p:nvSpPr>
          <p:cNvPr id="10" name="Text 6"/>
          <p:cNvSpPr txBox="1"/>
          <p:nvPr/>
        </p:nvSpPr>
        <p:spPr>
          <a:xfrm>
            <a:off x="685800" y="4160520"/>
            <a:ext cx="2293544" cy="457200"/>
          </a:xfrm>
          <a:prstGeom prst="rect">
            <a:avLst/>
          </a:prstGeom>
          <a:noFill/>
          <a:ln/>
        </p:spPr>
        <p:txBody>
          <a:bodyPr wrap="square" lIns="0" tIns="0" rIns="0" bIns="0" rtlCol="0" anchor="ctr"/>
          <a:lstStyle/>
          <a:p>
            <a:pPr marL="0" indent="0" algn="ctr">
              <a:buNone/>
            </a:pPr>
            <a:r>
              <a:rPr lang="en-US" sz="1600" b="1" dirty="0">
                <a:solidFill>
                  <a:srgbClr val="4A66AC"/>
                </a:solidFill>
                <a:latin typeface="Calibri" pitchFamily="34" charset="0"/>
                <a:ea typeface="Calibri" pitchFamily="34" charset="-122"/>
                <a:cs typeface="Calibri" pitchFamily="34" charset="-120"/>
              </a:rPr>
              <a:t>Parametri nutrizionali</a:t>
            </a:r>
            <a:endParaRPr lang="en-US" sz="1600" dirty="0"/>
          </a:p>
        </p:txBody>
      </p:sp>
      <p:sp>
        <p:nvSpPr>
          <p:cNvPr id="11" name="Text 7"/>
          <p:cNvSpPr txBox="1"/>
          <p:nvPr/>
        </p:nvSpPr>
        <p:spPr>
          <a:xfrm>
            <a:off x="731520" y="4709160"/>
            <a:ext cx="2202104" cy="914400"/>
          </a:xfrm>
          <a:prstGeom prst="rect">
            <a:avLst/>
          </a:prstGeom>
          <a:noFill/>
          <a:ln/>
        </p:spPr>
        <p:txBody>
          <a:bodyPr wrap="square" lIns="0" tIns="0" rIns="0" bIns="0" rtlCol="0" anchor="ctr"/>
          <a:lstStyle/>
          <a:p>
            <a:pPr marL="0" indent="0" algn="ctr">
              <a:lnSpc>
                <a:spcPct val="120000"/>
              </a:lnSpc>
              <a:buNone/>
            </a:pPr>
            <a:r>
              <a:rPr lang="en-US" sz="1200" dirty="0">
                <a:solidFill>
                  <a:srgbClr val="667085"/>
                </a:solidFill>
                <a:latin typeface="Calibri" pitchFamily="34" charset="0"/>
                <a:ea typeface="Calibri" pitchFamily="34" charset="-122"/>
                <a:cs typeface="Calibri" pitchFamily="34" charset="-120"/>
              </a:rPr>
              <a:t>Stato nutrizionale e massa magra</a:t>
            </a:r>
            <a:endParaRPr lang="en-US" sz="1200" dirty="0"/>
          </a:p>
        </p:txBody>
      </p:sp>
      <p:sp>
        <p:nvSpPr>
          <p:cNvPr id="12" name="Shape 8"/>
          <p:cNvSpPr/>
          <p:nvPr/>
        </p:nvSpPr>
        <p:spPr>
          <a:xfrm>
            <a:off x="3390824" y="3931920"/>
            <a:ext cx="2567864" cy="1828800"/>
          </a:xfrm>
          <a:prstGeom prst="roundRect">
            <a:avLst>
              <a:gd name="adj" fmla="val 5000"/>
            </a:avLst>
          </a:prstGeom>
          <a:solidFill>
            <a:srgbClr val="EEF3FA"/>
          </a:solidFill>
          <a:ln/>
        </p:spPr>
      </p:sp>
      <p:sp>
        <p:nvSpPr>
          <p:cNvPr id="13" name="Text 9"/>
          <p:cNvSpPr txBox="1"/>
          <p:nvPr/>
        </p:nvSpPr>
        <p:spPr>
          <a:xfrm>
            <a:off x="3527984" y="4160520"/>
            <a:ext cx="2293544" cy="457200"/>
          </a:xfrm>
          <a:prstGeom prst="rect">
            <a:avLst/>
          </a:prstGeom>
          <a:noFill/>
          <a:ln/>
        </p:spPr>
        <p:txBody>
          <a:bodyPr wrap="square" lIns="0" tIns="0" rIns="0" bIns="0" rtlCol="0" anchor="ctr"/>
          <a:lstStyle/>
          <a:p>
            <a:pPr marL="0" indent="0" algn="ctr">
              <a:buNone/>
            </a:pPr>
            <a:r>
              <a:rPr lang="en-US" sz="1600" b="1" dirty="0">
                <a:solidFill>
                  <a:srgbClr val="4A66AC"/>
                </a:solidFill>
                <a:latin typeface="Calibri" pitchFamily="34" charset="0"/>
                <a:ea typeface="Calibri" pitchFamily="34" charset="-122"/>
                <a:cs typeface="Calibri" pitchFamily="34" charset="-120"/>
              </a:rPr>
              <a:t>AFA</a:t>
            </a:r>
            <a:endParaRPr lang="en-US" sz="1600" dirty="0"/>
          </a:p>
        </p:txBody>
      </p:sp>
      <p:sp>
        <p:nvSpPr>
          <p:cNvPr id="14" name="Text 10"/>
          <p:cNvSpPr txBox="1"/>
          <p:nvPr/>
        </p:nvSpPr>
        <p:spPr>
          <a:xfrm>
            <a:off x="3573704" y="4709160"/>
            <a:ext cx="2202104" cy="914400"/>
          </a:xfrm>
          <a:prstGeom prst="rect">
            <a:avLst/>
          </a:prstGeom>
          <a:noFill/>
          <a:ln/>
        </p:spPr>
        <p:txBody>
          <a:bodyPr wrap="square" lIns="0" tIns="0" rIns="0" bIns="0" rtlCol="0" anchor="ctr"/>
          <a:lstStyle/>
          <a:p>
            <a:pPr marL="0" indent="0" algn="ctr">
              <a:lnSpc>
                <a:spcPct val="120000"/>
              </a:lnSpc>
              <a:buNone/>
            </a:pPr>
            <a:r>
              <a:rPr lang="en-US" sz="1200" dirty="0">
                <a:solidFill>
                  <a:srgbClr val="667085"/>
                </a:solidFill>
                <a:latin typeface="Calibri" pitchFamily="34" charset="0"/>
                <a:ea typeface="Calibri" pitchFamily="34" charset="-122"/>
                <a:cs typeface="Calibri" pitchFamily="34" charset="-120"/>
              </a:rPr>
              <a:t>Indici di riattivazione motoria</a:t>
            </a:r>
            <a:endParaRPr lang="en-US" sz="1200" dirty="0"/>
          </a:p>
        </p:txBody>
      </p:sp>
      <p:sp>
        <p:nvSpPr>
          <p:cNvPr id="15" name="Shape 11"/>
          <p:cNvSpPr/>
          <p:nvPr/>
        </p:nvSpPr>
        <p:spPr>
          <a:xfrm>
            <a:off x="6233008" y="3931920"/>
            <a:ext cx="2567864" cy="1828800"/>
          </a:xfrm>
          <a:prstGeom prst="roundRect">
            <a:avLst>
              <a:gd name="adj" fmla="val 5000"/>
            </a:avLst>
          </a:prstGeom>
          <a:solidFill>
            <a:srgbClr val="EEF3FA"/>
          </a:solidFill>
          <a:ln/>
        </p:spPr>
      </p:sp>
      <p:sp>
        <p:nvSpPr>
          <p:cNvPr id="16" name="Text 12"/>
          <p:cNvSpPr txBox="1"/>
          <p:nvPr/>
        </p:nvSpPr>
        <p:spPr>
          <a:xfrm>
            <a:off x="6370168" y="4160520"/>
            <a:ext cx="2293544" cy="457200"/>
          </a:xfrm>
          <a:prstGeom prst="rect">
            <a:avLst/>
          </a:prstGeom>
          <a:noFill/>
          <a:ln/>
        </p:spPr>
        <p:txBody>
          <a:bodyPr wrap="square" lIns="0" tIns="0" rIns="0" bIns="0" rtlCol="0" anchor="ctr"/>
          <a:lstStyle/>
          <a:p>
            <a:pPr marL="0" indent="0" algn="ctr">
              <a:buNone/>
            </a:pPr>
            <a:r>
              <a:rPr lang="en-US" sz="1600" b="1" dirty="0">
                <a:solidFill>
                  <a:srgbClr val="4A66AC"/>
                </a:solidFill>
                <a:latin typeface="Calibri" pitchFamily="34" charset="0"/>
                <a:ea typeface="Calibri" pitchFamily="34" charset="-122"/>
                <a:cs typeface="Calibri" pitchFamily="34" charset="-120"/>
              </a:rPr>
              <a:t>TFEQ</a:t>
            </a:r>
            <a:endParaRPr lang="en-US" sz="1600" dirty="0"/>
          </a:p>
        </p:txBody>
      </p:sp>
      <p:sp>
        <p:nvSpPr>
          <p:cNvPr id="17" name="Text 13"/>
          <p:cNvSpPr txBox="1"/>
          <p:nvPr/>
        </p:nvSpPr>
        <p:spPr>
          <a:xfrm>
            <a:off x="6415888" y="4709160"/>
            <a:ext cx="2202104" cy="914400"/>
          </a:xfrm>
          <a:prstGeom prst="rect">
            <a:avLst/>
          </a:prstGeom>
          <a:noFill/>
          <a:ln/>
        </p:spPr>
        <p:txBody>
          <a:bodyPr wrap="square" lIns="0" tIns="0" rIns="0" bIns="0" rtlCol="0" anchor="ctr"/>
          <a:lstStyle/>
          <a:p>
            <a:pPr marL="0" indent="0" algn="ctr">
              <a:lnSpc>
                <a:spcPct val="120000"/>
              </a:lnSpc>
              <a:buNone/>
            </a:pPr>
            <a:r>
              <a:rPr lang="en-US" sz="1200" dirty="0">
                <a:solidFill>
                  <a:srgbClr val="667085"/>
                </a:solidFill>
                <a:latin typeface="Calibri" pitchFamily="34" charset="0"/>
                <a:ea typeface="Calibri" pitchFamily="34" charset="-122"/>
                <a:cs typeface="Calibri" pitchFamily="34" charset="-120"/>
              </a:rPr>
              <a:t>Comportamento alimentare</a:t>
            </a:r>
            <a:endParaRPr lang="en-US" sz="1200" dirty="0"/>
          </a:p>
        </p:txBody>
      </p:sp>
      <p:sp>
        <p:nvSpPr>
          <p:cNvPr id="18" name="Shape 14"/>
          <p:cNvSpPr/>
          <p:nvPr/>
        </p:nvSpPr>
        <p:spPr>
          <a:xfrm>
            <a:off x="9075191" y="3931920"/>
            <a:ext cx="2567864" cy="1828800"/>
          </a:xfrm>
          <a:prstGeom prst="roundRect">
            <a:avLst>
              <a:gd name="adj" fmla="val 5000"/>
            </a:avLst>
          </a:prstGeom>
          <a:solidFill>
            <a:srgbClr val="EEF3FA"/>
          </a:solidFill>
          <a:ln/>
        </p:spPr>
      </p:sp>
      <p:sp>
        <p:nvSpPr>
          <p:cNvPr id="19" name="Text 15"/>
          <p:cNvSpPr txBox="1"/>
          <p:nvPr/>
        </p:nvSpPr>
        <p:spPr>
          <a:xfrm>
            <a:off x="9212351" y="4160520"/>
            <a:ext cx="2293544" cy="457200"/>
          </a:xfrm>
          <a:prstGeom prst="rect">
            <a:avLst/>
          </a:prstGeom>
          <a:noFill/>
          <a:ln/>
        </p:spPr>
        <p:txBody>
          <a:bodyPr wrap="square" lIns="0" tIns="0" rIns="0" bIns="0" rtlCol="0" anchor="ctr"/>
          <a:lstStyle/>
          <a:p>
            <a:pPr marL="0" indent="0" algn="ctr">
              <a:buNone/>
            </a:pPr>
            <a:r>
              <a:rPr lang="en-US" sz="1600" b="1" dirty="0">
                <a:solidFill>
                  <a:srgbClr val="4A66AC"/>
                </a:solidFill>
                <a:latin typeface="Calibri" pitchFamily="34" charset="0"/>
                <a:ea typeface="Calibri" pitchFamily="34" charset="-122"/>
                <a:cs typeface="Calibri" pitchFamily="34" charset="-120"/>
              </a:rPr>
              <a:t>BAS-2</a:t>
            </a:r>
            <a:endParaRPr lang="en-US" sz="1600" dirty="0"/>
          </a:p>
        </p:txBody>
      </p:sp>
      <p:sp>
        <p:nvSpPr>
          <p:cNvPr id="20" name="Text 16"/>
          <p:cNvSpPr txBox="1"/>
          <p:nvPr/>
        </p:nvSpPr>
        <p:spPr>
          <a:xfrm>
            <a:off x="9258071" y="4709160"/>
            <a:ext cx="2202104" cy="914400"/>
          </a:xfrm>
          <a:prstGeom prst="rect">
            <a:avLst/>
          </a:prstGeom>
          <a:noFill/>
          <a:ln/>
        </p:spPr>
        <p:txBody>
          <a:bodyPr wrap="square" lIns="0" tIns="0" rIns="0" bIns="0" rtlCol="0" anchor="ctr"/>
          <a:lstStyle/>
          <a:p>
            <a:pPr marL="0" indent="0" algn="ctr">
              <a:lnSpc>
                <a:spcPct val="120000"/>
              </a:lnSpc>
              <a:buNone/>
            </a:pPr>
            <a:r>
              <a:rPr lang="en-US" sz="1200" dirty="0">
                <a:solidFill>
                  <a:srgbClr val="667085"/>
                </a:solidFill>
                <a:latin typeface="Calibri" pitchFamily="34" charset="0"/>
                <a:ea typeface="Calibri" pitchFamily="34" charset="-122"/>
                <a:cs typeface="Calibri" pitchFamily="34" charset="-120"/>
              </a:rPr>
              <a:t>Immagine corporea</a:t>
            </a:r>
            <a:endParaRPr lang="en-US" sz="1200" dirty="0"/>
          </a:p>
        </p:txBody>
      </p:sp>
      <p:sp>
        <p:nvSpPr>
          <p:cNvPr id="21" name="Text 17"/>
          <p:cNvSpPr txBox="1"/>
          <p:nvPr/>
        </p:nvSpPr>
        <p:spPr>
          <a:xfrm>
            <a:off x="548640" y="6446520"/>
            <a:ext cx="7315200" cy="27432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XXXIV Congresso Nazionale SICOB  ·  Pisa, 17–19 settembre 2026</a:t>
            </a:r>
            <a:endParaRPr lang="en-US" sz="900" dirty="0"/>
          </a:p>
        </p:txBody>
      </p:sp>
      <p:sp>
        <p:nvSpPr>
          <p:cNvPr id="22" name="Text 18"/>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06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48640" y="457200"/>
            <a:ext cx="7315200" cy="320040"/>
          </a:xfrm>
          <a:prstGeom prst="rect">
            <a:avLst/>
          </a:prstGeom>
          <a:noFill/>
          <a:ln/>
        </p:spPr>
        <p:txBody>
          <a:bodyPr wrap="square" lIns="0" tIns="0" rIns="0" bIns="0" rtlCol="0" anchor="ctr"/>
          <a:lstStyle/>
          <a:p>
            <a:pPr marL="0" indent="0">
              <a:buNone/>
            </a:pPr>
            <a:r>
              <a:rPr lang="en-US" sz="1300" b="1" kern="0" spc="200" dirty="0">
                <a:solidFill>
                  <a:srgbClr val="4A66AC"/>
                </a:solidFill>
                <a:latin typeface="Calibri" pitchFamily="34" charset="0"/>
                <a:ea typeface="Calibri" pitchFamily="34" charset="-122"/>
                <a:cs typeface="Calibri" pitchFamily="34" charset="-120"/>
              </a:rPr>
              <a:t>RISULTATI — 1 DI 4</a:t>
            </a:r>
            <a:endParaRPr lang="en-US" sz="1300" dirty="0"/>
          </a:p>
        </p:txBody>
      </p:sp>
      <p:sp>
        <p:nvSpPr>
          <p:cNvPr id="4" name="Text 1"/>
          <p:cNvSpPr txBox="1"/>
          <p:nvPr/>
        </p:nvSpPr>
        <p:spPr>
          <a:xfrm>
            <a:off x="548640" y="777240"/>
            <a:ext cx="9601200" cy="640080"/>
          </a:xfrm>
          <a:prstGeom prst="rect">
            <a:avLst/>
          </a:prstGeom>
          <a:noFill/>
          <a:ln/>
        </p:spPr>
        <p:txBody>
          <a:bodyPr wrap="square" lIns="0" tIns="0" rIns="0" bIns="0" rtlCol="0" anchor="ctr"/>
          <a:lstStyle/>
          <a:p>
            <a:pPr marL="0" indent="0">
              <a:buNone/>
            </a:pPr>
            <a:r>
              <a:rPr lang="en-US" sz="3000" b="1" dirty="0">
                <a:solidFill>
                  <a:srgbClr val="374D81"/>
                </a:solidFill>
                <a:latin typeface="Calibri" pitchFamily="34" charset="0"/>
                <a:ea typeface="Calibri" pitchFamily="34" charset="-122"/>
                <a:cs typeface="Calibri" pitchFamily="34" charset="-120"/>
              </a:rPr>
              <a:t>Farmaco e chirurgia: la base biologica</a:t>
            </a:r>
            <a:endParaRPr lang="en-US" sz="3000" dirty="0"/>
          </a:p>
        </p:txBody>
      </p:sp>
      <p:sp>
        <p:nvSpPr>
          <p:cNvPr id="5" name="Shape 2"/>
          <p:cNvSpPr/>
          <p:nvPr/>
        </p:nvSpPr>
        <p:spPr>
          <a:xfrm>
            <a:off x="548640" y="1828800"/>
            <a:ext cx="777240" cy="777240"/>
          </a:xfrm>
          <a:prstGeom prst="ellipse">
            <a:avLst/>
          </a:prstGeom>
          <a:solidFill>
            <a:srgbClr val="EEF3FA"/>
          </a:solidFill>
          <a:ln/>
        </p:spPr>
      </p:sp>
      <p:pic>
        <p:nvPicPr>
          <p:cNvPr id="6" name="Image 0" descr="preencoded.png"/>
          <p:cNvPicPr>
            <a:picLocks noChangeAspect="1"/>
          </p:cNvPicPr>
          <p:nvPr/>
        </p:nvPicPr>
        <p:blipFill>
          <a:blip r:embed="rId3"/>
          <a:stretch>
            <a:fillRect/>
          </a:stretch>
        </p:blipFill>
        <p:spPr>
          <a:xfrm>
            <a:off x="667512" y="2075688"/>
            <a:ext cx="274320" cy="274320"/>
          </a:xfrm>
          <a:prstGeom prst="rect">
            <a:avLst/>
          </a:prstGeom>
        </p:spPr>
      </p:pic>
      <p:pic>
        <p:nvPicPr>
          <p:cNvPr id="7" name="Image 1" descr="preencoded.png"/>
          <p:cNvPicPr>
            <a:picLocks noChangeAspect="1"/>
          </p:cNvPicPr>
          <p:nvPr/>
        </p:nvPicPr>
        <p:blipFill>
          <a:blip r:embed="rId4"/>
          <a:stretch>
            <a:fillRect/>
          </a:stretch>
        </p:blipFill>
        <p:spPr>
          <a:xfrm>
            <a:off x="950976" y="2075688"/>
            <a:ext cx="274320" cy="274320"/>
          </a:xfrm>
          <a:prstGeom prst="rect">
            <a:avLst/>
          </a:prstGeom>
        </p:spPr>
      </p:pic>
      <p:sp>
        <p:nvSpPr>
          <p:cNvPr id="8" name="Text 3"/>
          <p:cNvSpPr txBox="1"/>
          <p:nvPr/>
        </p:nvSpPr>
        <p:spPr>
          <a:xfrm>
            <a:off x="1554480" y="1828800"/>
            <a:ext cx="9692640" cy="777240"/>
          </a:xfrm>
          <a:prstGeom prst="rect">
            <a:avLst/>
          </a:prstGeom>
          <a:noFill/>
          <a:ln/>
        </p:spPr>
        <p:txBody>
          <a:bodyPr wrap="square" lIns="0" tIns="0" rIns="0" bIns="0" rtlCol="0" anchor="ctr"/>
          <a:lstStyle/>
          <a:p>
            <a:pPr marL="0" indent="0">
              <a:lnSpc>
                <a:spcPct val="125000"/>
              </a:lnSpc>
              <a:buNone/>
            </a:pPr>
            <a:r>
              <a:rPr lang="en-US" sz="1700" dirty="0">
                <a:solidFill>
                  <a:srgbClr val="2B2E38"/>
                </a:solidFill>
                <a:latin typeface="Calibri" pitchFamily="34" charset="0"/>
                <a:ea typeface="Calibri" pitchFamily="34" charset="-122"/>
                <a:cs typeface="Calibri" pitchFamily="34" charset="-120"/>
              </a:rPr>
              <a:t>Farmaco e chirurgia garantiscono il decremento ponderale e il controllo biologico del "food noise".</a:t>
            </a:r>
            <a:endParaRPr lang="en-US" sz="1700" dirty="0"/>
          </a:p>
        </p:txBody>
      </p:sp>
      <p:sp>
        <p:nvSpPr>
          <p:cNvPr id="9" name="Shape 4"/>
          <p:cNvSpPr/>
          <p:nvPr/>
        </p:nvSpPr>
        <p:spPr>
          <a:xfrm>
            <a:off x="548640" y="3017520"/>
            <a:ext cx="11094415" cy="2651760"/>
          </a:xfrm>
          <a:prstGeom prst="roundRect">
            <a:avLst>
              <a:gd name="adj" fmla="val 4138"/>
            </a:avLst>
          </a:prstGeom>
          <a:solidFill>
            <a:srgbClr val="242852"/>
          </a:solidFill>
          <a:ln/>
        </p:spPr>
      </p:sp>
      <p:sp>
        <p:nvSpPr>
          <p:cNvPr id="10" name="Text 5"/>
          <p:cNvSpPr txBox="1"/>
          <p:nvPr/>
        </p:nvSpPr>
        <p:spPr>
          <a:xfrm>
            <a:off x="1097280" y="3383280"/>
            <a:ext cx="9997135" cy="822960"/>
          </a:xfrm>
          <a:prstGeom prst="rect">
            <a:avLst/>
          </a:prstGeom>
          <a:noFill/>
          <a:ln/>
        </p:spPr>
        <p:txBody>
          <a:bodyPr wrap="square" lIns="0" tIns="0" rIns="0" bIns="0" rtlCol="0" anchor="ctr"/>
          <a:lstStyle/>
          <a:p>
            <a:pPr marL="0" indent="0">
              <a:lnSpc>
                <a:spcPct val="120000"/>
              </a:lnSpc>
              <a:buNone/>
            </a:pPr>
            <a:r>
              <a:rPr lang="en-US" sz="2400" b="1" dirty="0">
                <a:solidFill>
                  <a:srgbClr val="9CCEC7"/>
                </a:solidFill>
                <a:latin typeface="Calibri" pitchFamily="34" charset="0"/>
                <a:ea typeface="Calibri" pitchFamily="34" charset="-122"/>
                <a:cs typeface="Calibri" pitchFamily="34" charset="-120"/>
              </a:rPr>
              <a:t>Ma la tenuta dei risultati nel tempo richiede l’azione congiunta dell’intero team.</a:t>
            </a:r>
            <a:endParaRPr lang="en-US" sz="2400" dirty="0"/>
          </a:p>
        </p:txBody>
      </p:sp>
      <p:sp>
        <p:nvSpPr>
          <p:cNvPr id="11" name="Text 6"/>
          <p:cNvSpPr txBox="1"/>
          <p:nvPr/>
        </p:nvSpPr>
        <p:spPr>
          <a:xfrm>
            <a:off x="1097280" y="4389120"/>
            <a:ext cx="9997135" cy="1097280"/>
          </a:xfrm>
          <a:prstGeom prst="rect">
            <a:avLst/>
          </a:prstGeom>
          <a:noFill/>
          <a:ln/>
        </p:spPr>
        <p:txBody>
          <a:bodyPr wrap="square" lIns="0" tIns="0" rIns="0" bIns="0" rtlCol="0" anchor="ctr"/>
          <a:lstStyle/>
          <a:p>
            <a:pPr marL="0" indent="0">
              <a:lnSpc>
                <a:spcPct val="130000"/>
              </a:lnSpc>
              <a:buNone/>
            </a:pPr>
            <a:r>
              <a:rPr lang="en-US" sz="1450" dirty="0">
                <a:solidFill>
                  <a:srgbClr val="CBD5E3"/>
                </a:solidFill>
                <a:latin typeface="Calibri" pitchFamily="34" charset="0"/>
                <a:ea typeface="Calibri" pitchFamily="34" charset="-122"/>
                <a:cs typeface="Calibri" pitchFamily="34" charset="-120"/>
              </a:rPr>
              <a:t>La componente chirurgico-farmacologica apre una finestra terapeutica molto favorevole. È quello che accade dentro questa finestra — a livello nutrizionale, motorio e psicologico — a determinare se il risultato sarà duraturo.</a:t>
            </a:r>
            <a:endParaRPr lang="en-US" sz="1450" dirty="0"/>
          </a:p>
        </p:txBody>
      </p:sp>
      <p:sp>
        <p:nvSpPr>
          <p:cNvPr id="12" name="Text 7"/>
          <p:cNvSpPr txBox="1"/>
          <p:nvPr/>
        </p:nvSpPr>
        <p:spPr>
          <a:xfrm>
            <a:off x="548640" y="6446520"/>
            <a:ext cx="7315200" cy="27432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XXXIV Congresso Nazionale SICOB  ·  Pisa, 17–19 settembre 2026</a:t>
            </a:r>
            <a:endParaRPr lang="en-US" sz="900" dirty="0"/>
          </a:p>
        </p:txBody>
      </p:sp>
      <p:sp>
        <p:nvSpPr>
          <p:cNvPr id="13" name="Text 8"/>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07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48640" y="457200"/>
            <a:ext cx="7315200" cy="320040"/>
          </a:xfrm>
          <a:prstGeom prst="rect">
            <a:avLst/>
          </a:prstGeom>
          <a:noFill/>
          <a:ln/>
        </p:spPr>
        <p:txBody>
          <a:bodyPr wrap="square" lIns="0" tIns="0" rIns="0" bIns="0" rtlCol="0" anchor="ctr"/>
          <a:lstStyle/>
          <a:p>
            <a:pPr marL="0" indent="0">
              <a:buNone/>
            </a:pPr>
            <a:r>
              <a:rPr lang="en-US" sz="1300" b="1" kern="0" spc="200" dirty="0">
                <a:solidFill>
                  <a:srgbClr val="4A66AC"/>
                </a:solidFill>
                <a:latin typeface="Calibri" pitchFamily="34" charset="0"/>
                <a:ea typeface="Calibri" pitchFamily="34" charset="-122"/>
                <a:cs typeface="Calibri" pitchFamily="34" charset="-120"/>
              </a:rPr>
              <a:t>RISULTATI — 2 DI 4</a:t>
            </a:r>
            <a:endParaRPr lang="en-US" sz="1300" dirty="0"/>
          </a:p>
        </p:txBody>
      </p:sp>
      <p:sp>
        <p:nvSpPr>
          <p:cNvPr id="4" name="Text 1"/>
          <p:cNvSpPr txBox="1"/>
          <p:nvPr/>
        </p:nvSpPr>
        <p:spPr>
          <a:xfrm>
            <a:off x="548640" y="777240"/>
            <a:ext cx="9601200" cy="640080"/>
          </a:xfrm>
          <a:prstGeom prst="rect">
            <a:avLst/>
          </a:prstGeom>
          <a:noFill/>
          <a:ln/>
        </p:spPr>
        <p:txBody>
          <a:bodyPr wrap="square" lIns="0" tIns="0" rIns="0" bIns="0" rtlCol="0" anchor="ctr"/>
          <a:lstStyle/>
          <a:p>
            <a:pPr marL="0" indent="0">
              <a:buNone/>
            </a:pPr>
            <a:r>
              <a:rPr lang="en-US" sz="3000" b="1" dirty="0">
                <a:solidFill>
                  <a:srgbClr val="374D81"/>
                </a:solidFill>
                <a:latin typeface="Calibri" pitchFamily="34" charset="0"/>
                <a:ea typeface="Calibri" pitchFamily="34" charset="-122"/>
                <a:cs typeface="Calibri" pitchFamily="34" charset="-120"/>
              </a:rPr>
              <a:t>Nutrizione: preservare la massa magra</a:t>
            </a:r>
            <a:endParaRPr lang="en-US" sz="3000" dirty="0"/>
          </a:p>
        </p:txBody>
      </p:sp>
      <p:sp>
        <p:nvSpPr>
          <p:cNvPr id="5" name="Shape 2"/>
          <p:cNvSpPr/>
          <p:nvPr/>
        </p:nvSpPr>
        <p:spPr>
          <a:xfrm>
            <a:off x="548640" y="1965960"/>
            <a:ext cx="1463040" cy="1463040"/>
          </a:xfrm>
          <a:prstGeom prst="ellipse">
            <a:avLst/>
          </a:prstGeom>
          <a:solidFill>
            <a:srgbClr val="EEF3FA"/>
          </a:solidFill>
          <a:ln/>
        </p:spPr>
      </p:sp>
      <p:pic>
        <p:nvPicPr>
          <p:cNvPr id="6" name="Image 0" descr="preencoded.png"/>
          <p:cNvPicPr>
            <a:picLocks noChangeAspect="1"/>
          </p:cNvPicPr>
          <p:nvPr/>
        </p:nvPicPr>
        <p:blipFill>
          <a:blip r:embed="rId3"/>
          <a:stretch>
            <a:fillRect/>
          </a:stretch>
        </p:blipFill>
        <p:spPr>
          <a:xfrm>
            <a:off x="914400" y="2331720"/>
            <a:ext cx="731520" cy="731520"/>
          </a:xfrm>
          <a:prstGeom prst="rect">
            <a:avLst/>
          </a:prstGeom>
        </p:spPr>
      </p:pic>
      <p:sp>
        <p:nvSpPr>
          <p:cNvPr id="7" name="Shape 3"/>
          <p:cNvSpPr/>
          <p:nvPr/>
        </p:nvSpPr>
        <p:spPr>
          <a:xfrm>
            <a:off x="2377440" y="1993392"/>
            <a:ext cx="109728" cy="109728"/>
          </a:xfrm>
          <a:prstGeom prst="ellipse">
            <a:avLst/>
          </a:prstGeom>
          <a:solidFill>
            <a:srgbClr val="5AA2AE"/>
          </a:solidFill>
          <a:ln/>
        </p:spPr>
      </p:sp>
      <p:sp>
        <p:nvSpPr>
          <p:cNvPr id="8" name="Text 4"/>
          <p:cNvSpPr txBox="1"/>
          <p:nvPr/>
        </p:nvSpPr>
        <p:spPr>
          <a:xfrm>
            <a:off x="2651760" y="1920240"/>
            <a:ext cx="7955280" cy="320040"/>
          </a:xfrm>
          <a:prstGeom prst="rect">
            <a:avLst/>
          </a:prstGeom>
          <a:noFill/>
          <a:ln/>
        </p:spPr>
        <p:txBody>
          <a:bodyPr wrap="square" lIns="0" tIns="0" rIns="0" bIns="0" rtlCol="0" anchor="ctr"/>
          <a:lstStyle/>
          <a:p>
            <a:pPr marL="0" indent="0">
              <a:buNone/>
            </a:pPr>
            <a:r>
              <a:rPr lang="en-US" sz="1600" b="1" dirty="0">
                <a:solidFill>
                  <a:srgbClr val="374D81"/>
                </a:solidFill>
                <a:latin typeface="Calibri" pitchFamily="34" charset="0"/>
                <a:ea typeface="Calibri" pitchFamily="34" charset="-122"/>
                <a:cs typeface="Calibri" pitchFamily="34" charset="-120"/>
              </a:rPr>
              <a:t>Prevenzione della sarcopenia</a:t>
            </a:r>
            <a:endParaRPr lang="en-US" sz="1600" dirty="0"/>
          </a:p>
        </p:txBody>
      </p:sp>
      <p:sp>
        <p:nvSpPr>
          <p:cNvPr id="9" name="Text 5"/>
          <p:cNvSpPr txBox="1"/>
          <p:nvPr/>
        </p:nvSpPr>
        <p:spPr>
          <a:xfrm>
            <a:off x="2651760" y="2267712"/>
            <a:ext cx="7955280" cy="457200"/>
          </a:xfrm>
          <a:prstGeom prst="rect">
            <a:avLst/>
          </a:prstGeom>
          <a:noFill/>
          <a:ln/>
        </p:spPr>
        <p:txBody>
          <a:bodyPr wrap="square" lIns="0" tIns="0" rIns="0" bIns="0" rtlCol="0" anchor="ctr"/>
          <a:lstStyle/>
          <a:p>
            <a:pPr marL="0" indent="0">
              <a:lnSpc>
                <a:spcPct val="115000"/>
              </a:lnSpc>
              <a:buNone/>
            </a:pPr>
            <a:r>
              <a:rPr lang="en-US" sz="1350" dirty="0">
                <a:solidFill>
                  <a:srgbClr val="667085"/>
                </a:solidFill>
                <a:latin typeface="Calibri" pitchFamily="34" charset="0"/>
                <a:ea typeface="Calibri" pitchFamily="34" charset="-122"/>
                <a:cs typeface="Calibri" pitchFamily="34" charset="-120"/>
              </a:rPr>
              <a:t>contrasto alla perdita di massa magra indotta dalla duplice restrizione.</a:t>
            </a:r>
            <a:endParaRPr lang="en-US" sz="1350" dirty="0"/>
          </a:p>
        </p:txBody>
      </p:sp>
      <p:sp>
        <p:nvSpPr>
          <p:cNvPr id="10" name="Shape 6"/>
          <p:cNvSpPr/>
          <p:nvPr/>
        </p:nvSpPr>
        <p:spPr>
          <a:xfrm>
            <a:off x="2377440" y="2953512"/>
            <a:ext cx="109728" cy="109728"/>
          </a:xfrm>
          <a:prstGeom prst="ellipse">
            <a:avLst/>
          </a:prstGeom>
          <a:solidFill>
            <a:srgbClr val="5AA2AE"/>
          </a:solidFill>
          <a:ln/>
        </p:spPr>
      </p:sp>
      <p:sp>
        <p:nvSpPr>
          <p:cNvPr id="11" name="Text 7"/>
          <p:cNvSpPr txBox="1"/>
          <p:nvPr/>
        </p:nvSpPr>
        <p:spPr>
          <a:xfrm>
            <a:off x="2651760" y="2880360"/>
            <a:ext cx="7955280" cy="320040"/>
          </a:xfrm>
          <a:prstGeom prst="rect">
            <a:avLst/>
          </a:prstGeom>
          <a:noFill/>
          <a:ln/>
        </p:spPr>
        <p:txBody>
          <a:bodyPr wrap="square" lIns="0" tIns="0" rIns="0" bIns="0" rtlCol="0" anchor="ctr"/>
          <a:lstStyle/>
          <a:p>
            <a:pPr marL="0" indent="0">
              <a:buNone/>
            </a:pPr>
            <a:r>
              <a:rPr lang="en-US" sz="1600" b="1" dirty="0">
                <a:solidFill>
                  <a:srgbClr val="374D81"/>
                </a:solidFill>
                <a:latin typeface="Calibri" pitchFamily="34" charset="0"/>
                <a:ea typeface="Calibri" pitchFamily="34" charset="-122"/>
                <a:cs typeface="Calibri" pitchFamily="34" charset="-120"/>
              </a:rPr>
              <a:t>Metabolismo e forza funzionale</a:t>
            </a:r>
            <a:endParaRPr lang="en-US" sz="1600" dirty="0"/>
          </a:p>
        </p:txBody>
      </p:sp>
      <p:sp>
        <p:nvSpPr>
          <p:cNvPr id="12" name="Text 8"/>
          <p:cNvSpPr txBox="1"/>
          <p:nvPr/>
        </p:nvSpPr>
        <p:spPr>
          <a:xfrm>
            <a:off x="2651760" y="3227832"/>
            <a:ext cx="7955280" cy="457200"/>
          </a:xfrm>
          <a:prstGeom prst="rect">
            <a:avLst/>
          </a:prstGeom>
          <a:noFill/>
          <a:ln/>
        </p:spPr>
        <p:txBody>
          <a:bodyPr wrap="square" lIns="0" tIns="0" rIns="0" bIns="0" rtlCol="0" anchor="ctr"/>
          <a:lstStyle/>
          <a:p>
            <a:pPr marL="0" indent="0">
              <a:lnSpc>
                <a:spcPct val="115000"/>
              </a:lnSpc>
              <a:buNone/>
            </a:pPr>
            <a:r>
              <a:rPr lang="en-US" sz="1350" dirty="0">
                <a:solidFill>
                  <a:srgbClr val="667085"/>
                </a:solidFill>
                <a:latin typeface="Calibri" pitchFamily="34" charset="0"/>
                <a:ea typeface="Calibri" pitchFamily="34" charset="-122"/>
                <a:cs typeface="Calibri" pitchFamily="34" charset="-120"/>
              </a:rPr>
              <a:t>preservare il muscolo significa preservare il metabolismo basale.</a:t>
            </a:r>
            <a:endParaRPr lang="en-US" sz="1350" dirty="0"/>
          </a:p>
        </p:txBody>
      </p:sp>
      <p:sp>
        <p:nvSpPr>
          <p:cNvPr id="13" name="Shape 9"/>
          <p:cNvSpPr/>
          <p:nvPr/>
        </p:nvSpPr>
        <p:spPr>
          <a:xfrm>
            <a:off x="2377440" y="3913632"/>
            <a:ext cx="109728" cy="109728"/>
          </a:xfrm>
          <a:prstGeom prst="ellipse">
            <a:avLst/>
          </a:prstGeom>
          <a:solidFill>
            <a:srgbClr val="5AA2AE"/>
          </a:solidFill>
          <a:ln/>
        </p:spPr>
      </p:sp>
      <p:sp>
        <p:nvSpPr>
          <p:cNvPr id="14" name="Text 10"/>
          <p:cNvSpPr txBox="1"/>
          <p:nvPr/>
        </p:nvSpPr>
        <p:spPr>
          <a:xfrm>
            <a:off x="2651760" y="3840480"/>
            <a:ext cx="7955280" cy="320040"/>
          </a:xfrm>
          <a:prstGeom prst="rect">
            <a:avLst/>
          </a:prstGeom>
          <a:noFill/>
          <a:ln/>
        </p:spPr>
        <p:txBody>
          <a:bodyPr wrap="square" lIns="0" tIns="0" rIns="0" bIns="0" rtlCol="0" anchor="ctr"/>
          <a:lstStyle/>
          <a:p>
            <a:pPr marL="0" indent="0">
              <a:buNone/>
            </a:pPr>
            <a:r>
              <a:rPr lang="en-US" sz="1600" b="1" dirty="0">
                <a:solidFill>
                  <a:srgbClr val="374D81"/>
                </a:solidFill>
                <a:latin typeface="Calibri" pitchFamily="34" charset="0"/>
                <a:ea typeface="Calibri" pitchFamily="34" charset="-122"/>
                <a:cs typeface="Calibri" pitchFamily="34" charset="-120"/>
              </a:rPr>
              <a:t>Qualità del dimagrimento</a:t>
            </a:r>
            <a:endParaRPr lang="en-US" sz="1600" dirty="0"/>
          </a:p>
        </p:txBody>
      </p:sp>
      <p:sp>
        <p:nvSpPr>
          <p:cNvPr id="15" name="Text 11"/>
          <p:cNvSpPr txBox="1"/>
          <p:nvPr/>
        </p:nvSpPr>
        <p:spPr>
          <a:xfrm>
            <a:off x="2651760" y="4187952"/>
            <a:ext cx="7955280" cy="457200"/>
          </a:xfrm>
          <a:prstGeom prst="rect">
            <a:avLst/>
          </a:prstGeom>
          <a:noFill/>
          <a:ln/>
        </p:spPr>
        <p:txBody>
          <a:bodyPr wrap="square" lIns="0" tIns="0" rIns="0" bIns="0" rtlCol="0" anchor="ctr"/>
          <a:lstStyle/>
          <a:p>
            <a:pPr marL="0" indent="0">
              <a:lnSpc>
                <a:spcPct val="115000"/>
              </a:lnSpc>
              <a:buNone/>
            </a:pPr>
            <a:r>
              <a:rPr lang="en-US" sz="1350" dirty="0">
                <a:solidFill>
                  <a:srgbClr val="667085"/>
                </a:solidFill>
                <a:latin typeface="Calibri" pitchFamily="34" charset="0"/>
                <a:ea typeface="Calibri" pitchFamily="34" charset="-122"/>
                <a:cs typeface="Calibri" pitchFamily="34" charset="-120"/>
              </a:rPr>
              <a:t>non solo la quantità di peso perso, ma la sua composizione.</a:t>
            </a:r>
            <a:endParaRPr lang="en-US" sz="1350" dirty="0"/>
          </a:p>
        </p:txBody>
      </p:sp>
      <p:sp>
        <p:nvSpPr>
          <p:cNvPr id="16" name="Text 12"/>
          <p:cNvSpPr txBox="1"/>
          <p:nvPr/>
        </p:nvSpPr>
        <p:spPr>
          <a:xfrm>
            <a:off x="548640" y="6446520"/>
            <a:ext cx="7315200" cy="27432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XXXIV Congresso Nazionale SICOB  ·  Pisa, 17–19 settembre 2026</a:t>
            </a:r>
            <a:endParaRPr lang="en-US" sz="900" dirty="0"/>
          </a:p>
        </p:txBody>
      </p:sp>
      <p:sp>
        <p:nvSpPr>
          <p:cNvPr id="17" name="Text 13"/>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08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48640" y="457200"/>
            <a:ext cx="7315200" cy="320040"/>
          </a:xfrm>
          <a:prstGeom prst="rect">
            <a:avLst/>
          </a:prstGeom>
          <a:noFill/>
          <a:ln/>
        </p:spPr>
        <p:txBody>
          <a:bodyPr wrap="square" lIns="0" tIns="0" rIns="0" bIns="0" rtlCol="0" anchor="ctr"/>
          <a:lstStyle/>
          <a:p>
            <a:pPr marL="0" indent="0">
              <a:buNone/>
            </a:pPr>
            <a:r>
              <a:rPr lang="en-US" sz="1300" b="1" kern="0" spc="200" dirty="0">
                <a:solidFill>
                  <a:srgbClr val="4A66AC"/>
                </a:solidFill>
                <a:latin typeface="Calibri" pitchFamily="34" charset="0"/>
                <a:ea typeface="Calibri" pitchFamily="34" charset="-122"/>
                <a:cs typeface="Calibri" pitchFamily="34" charset="-120"/>
              </a:rPr>
              <a:t>RISULTATI — 3 DI 4</a:t>
            </a:r>
            <a:endParaRPr lang="en-US" sz="1300" dirty="0"/>
          </a:p>
        </p:txBody>
      </p:sp>
      <p:sp>
        <p:nvSpPr>
          <p:cNvPr id="4" name="Text 1"/>
          <p:cNvSpPr txBox="1"/>
          <p:nvPr/>
        </p:nvSpPr>
        <p:spPr>
          <a:xfrm>
            <a:off x="548640" y="777240"/>
            <a:ext cx="9601200" cy="640080"/>
          </a:xfrm>
          <a:prstGeom prst="rect">
            <a:avLst/>
          </a:prstGeom>
          <a:noFill/>
          <a:ln/>
        </p:spPr>
        <p:txBody>
          <a:bodyPr wrap="square" lIns="0" tIns="0" rIns="0" bIns="0" rtlCol="0" anchor="ctr"/>
          <a:lstStyle/>
          <a:p>
            <a:pPr marL="0" indent="0">
              <a:buNone/>
            </a:pPr>
            <a:r>
              <a:rPr lang="en-US" sz="3000" b="1" dirty="0">
                <a:solidFill>
                  <a:srgbClr val="374D81"/>
                </a:solidFill>
                <a:latin typeface="Calibri" pitchFamily="34" charset="0"/>
                <a:ea typeface="Calibri" pitchFamily="34" charset="-122"/>
                <a:cs typeface="Calibri" pitchFamily="34" charset="-120"/>
              </a:rPr>
              <a:t>Chinesiologo: riattivazione motoria</a:t>
            </a:r>
            <a:endParaRPr lang="en-US" sz="3000" dirty="0"/>
          </a:p>
        </p:txBody>
      </p:sp>
      <p:sp>
        <p:nvSpPr>
          <p:cNvPr id="5" name="Text 2"/>
          <p:cNvSpPr txBox="1"/>
          <p:nvPr/>
        </p:nvSpPr>
        <p:spPr>
          <a:xfrm>
            <a:off x="548640" y="1508760"/>
            <a:ext cx="10332720" cy="502920"/>
          </a:xfrm>
          <a:prstGeom prst="rect">
            <a:avLst/>
          </a:prstGeom>
          <a:noFill/>
          <a:ln/>
        </p:spPr>
        <p:txBody>
          <a:bodyPr wrap="square" lIns="0" tIns="0" rIns="0" bIns="0" rtlCol="0" anchor="ctr"/>
          <a:lstStyle/>
          <a:p>
            <a:pPr marL="0" indent="0">
              <a:buNone/>
            </a:pPr>
            <a:r>
              <a:rPr lang="en-US" sz="1450" i="1" dirty="0">
                <a:solidFill>
                  <a:srgbClr val="667085"/>
                </a:solidFill>
                <a:latin typeface="Calibri" pitchFamily="34" charset="0"/>
                <a:ea typeface="Calibri" pitchFamily="34" charset="-122"/>
                <a:cs typeface="Calibri" pitchFamily="34" charset="-120"/>
              </a:rPr>
              <a:t>L’attività fisica adattata non è solo dispendio energetico: è uno strumento di riconciliazione tra il paziente e il proprio corpo che cambia.</a:t>
            </a:r>
            <a:endParaRPr lang="en-US" sz="1450" dirty="0"/>
          </a:p>
        </p:txBody>
      </p:sp>
      <p:sp>
        <p:nvSpPr>
          <p:cNvPr id="6" name="Shape 3"/>
          <p:cNvSpPr/>
          <p:nvPr/>
        </p:nvSpPr>
        <p:spPr>
          <a:xfrm>
            <a:off x="548640" y="2286000"/>
            <a:ext cx="5074920" cy="3383280"/>
          </a:xfrm>
          <a:prstGeom prst="roundRect">
            <a:avLst>
              <a:gd name="adj" fmla="val 3243"/>
            </a:avLst>
          </a:prstGeom>
          <a:solidFill>
            <a:srgbClr val="EEF3FA"/>
          </a:solidFill>
          <a:ln/>
        </p:spPr>
      </p:sp>
      <p:sp>
        <p:nvSpPr>
          <p:cNvPr id="7" name="Shape 4"/>
          <p:cNvSpPr/>
          <p:nvPr/>
        </p:nvSpPr>
        <p:spPr>
          <a:xfrm>
            <a:off x="914400" y="2651760"/>
            <a:ext cx="685800" cy="685800"/>
          </a:xfrm>
          <a:prstGeom prst="ellipse">
            <a:avLst/>
          </a:prstGeom>
          <a:solidFill>
            <a:srgbClr val="FFFFFF"/>
          </a:solidFill>
          <a:ln/>
        </p:spPr>
      </p:sp>
      <p:pic>
        <p:nvPicPr>
          <p:cNvPr id="8" name="Image 0" descr="preencoded.png"/>
          <p:cNvPicPr>
            <a:picLocks noChangeAspect="1"/>
          </p:cNvPicPr>
          <p:nvPr/>
        </p:nvPicPr>
        <p:blipFill>
          <a:blip r:embed="rId3"/>
          <a:stretch>
            <a:fillRect/>
          </a:stretch>
        </p:blipFill>
        <p:spPr>
          <a:xfrm>
            <a:off x="1085850" y="2823210"/>
            <a:ext cx="342900" cy="342900"/>
          </a:xfrm>
          <a:prstGeom prst="rect">
            <a:avLst/>
          </a:prstGeom>
        </p:spPr>
      </p:pic>
      <p:sp>
        <p:nvSpPr>
          <p:cNvPr id="9" name="Text 5"/>
          <p:cNvSpPr txBox="1"/>
          <p:nvPr/>
        </p:nvSpPr>
        <p:spPr>
          <a:xfrm>
            <a:off x="548640" y="3429000"/>
            <a:ext cx="5074920" cy="1097280"/>
          </a:xfrm>
          <a:prstGeom prst="rect">
            <a:avLst/>
          </a:prstGeom>
          <a:noFill/>
          <a:ln/>
        </p:spPr>
        <p:txBody>
          <a:bodyPr wrap="square" lIns="0" tIns="0" rIns="0" bIns="0" rtlCol="0" anchor="ctr"/>
          <a:lstStyle/>
          <a:p>
            <a:pPr marL="0" indent="0" algn="ctr">
              <a:buNone/>
            </a:pPr>
            <a:r>
              <a:rPr lang="en-US" sz="5600" b="1" dirty="0">
                <a:solidFill>
                  <a:srgbClr val="E3A61A"/>
                </a:solidFill>
                <a:latin typeface="Calibri" pitchFamily="34" charset="0"/>
                <a:ea typeface="Calibri" pitchFamily="34" charset="-122"/>
                <a:cs typeface="Calibri" pitchFamily="34" charset="-120"/>
              </a:rPr>
              <a:t>60%</a:t>
            </a:r>
            <a:r>
              <a:rPr lang="en-US" sz="2000" b="1" baseline="30000" dirty="0">
                <a:solidFill>
                  <a:srgbClr val="E3A61A"/>
                </a:solidFill>
                <a:latin typeface="Calibri" pitchFamily="34" charset="0"/>
                <a:ea typeface="Calibri" pitchFamily="34" charset="-122"/>
                <a:cs typeface="Calibri" pitchFamily="34" charset="-120"/>
              </a:rPr>
              <a:t>5</a:t>
            </a:r>
            <a:endParaRPr lang="en-US" sz="5600" dirty="0"/>
          </a:p>
        </p:txBody>
      </p:sp>
      <p:sp>
        <p:nvSpPr>
          <p:cNvPr id="10" name="Text 6"/>
          <p:cNvSpPr txBox="1"/>
          <p:nvPr/>
        </p:nvSpPr>
        <p:spPr>
          <a:xfrm>
            <a:off x="1005840" y="4617720"/>
            <a:ext cx="4160520" cy="822960"/>
          </a:xfrm>
          <a:prstGeom prst="rect">
            <a:avLst/>
          </a:prstGeom>
          <a:noFill/>
          <a:ln/>
        </p:spPr>
        <p:txBody>
          <a:bodyPr wrap="square" lIns="0" tIns="0" rIns="0" bIns="0" rtlCol="0" anchor="ctr"/>
          <a:lstStyle/>
          <a:p>
            <a:pPr marL="0" indent="0" algn="ctr">
              <a:lnSpc>
                <a:spcPct val="120000"/>
              </a:lnSpc>
              <a:buNone/>
            </a:pPr>
            <a:r>
              <a:rPr lang="en-US" sz="1500" dirty="0">
                <a:solidFill>
                  <a:srgbClr val="2B2E38"/>
                </a:solidFill>
                <a:latin typeface="Calibri" pitchFamily="34" charset="0"/>
                <a:ea typeface="Calibri" pitchFamily="34" charset="-122"/>
                <a:cs typeface="Calibri" pitchFamily="34" charset="-120"/>
              </a:rPr>
              <a:t>dei pazienti vince la sedentarietà</a:t>
            </a:r>
            <a:endParaRPr lang="en-US" sz="1500" dirty="0"/>
          </a:p>
        </p:txBody>
      </p:sp>
      <p:sp>
        <p:nvSpPr>
          <p:cNvPr id="11" name="Shape 7"/>
          <p:cNvSpPr/>
          <p:nvPr/>
        </p:nvSpPr>
        <p:spPr>
          <a:xfrm>
            <a:off x="6172200" y="2286000"/>
            <a:ext cx="5074920" cy="3383280"/>
          </a:xfrm>
          <a:prstGeom prst="roundRect">
            <a:avLst>
              <a:gd name="adj" fmla="val 3243"/>
            </a:avLst>
          </a:prstGeom>
          <a:solidFill>
            <a:srgbClr val="EEF3FA"/>
          </a:solidFill>
          <a:ln/>
        </p:spPr>
      </p:sp>
      <p:sp>
        <p:nvSpPr>
          <p:cNvPr id="12" name="Shape 8"/>
          <p:cNvSpPr/>
          <p:nvPr/>
        </p:nvSpPr>
        <p:spPr>
          <a:xfrm>
            <a:off x="6537960" y="2651760"/>
            <a:ext cx="685800" cy="685800"/>
          </a:xfrm>
          <a:prstGeom prst="ellipse">
            <a:avLst/>
          </a:prstGeom>
          <a:solidFill>
            <a:srgbClr val="FFFFFF"/>
          </a:solidFill>
          <a:ln/>
        </p:spPr>
      </p:sp>
      <p:pic>
        <p:nvPicPr>
          <p:cNvPr id="13" name="Image 1" descr="preencoded.png"/>
          <p:cNvPicPr>
            <a:picLocks noChangeAspect="1"/>
          </p:cNvPicPr>
          <p:nvPr/>
        </p:nvPicPr>
        <p:blipFill>
          <a:blip r:embed="rId4"/>
          <a:stretch>
            <a:fillRect/>
          </a:stretch>
        </p:blipFill>
        <p:spPr>
          <a:xfrm>
            <a:off x="6709410" y="2823210"/>
            <a:ext cx="342900" cy="342900"/>
          </a:xfrm>
          <a:prstGeom prst="rect">
            <a:avLst/>
          </a:prstGeom>
        </p:spPr>
      </p:pic>
      <p:sp>
        <p:nvSpPr>
          <p:cNvPr id="14" name="Text 9"/>
          <p:cNvSpPr txBox="1"/>
          <p:nvPr/>
        </p:nvSpPr>
        <p:spPr>
          <a:xfrm>
            <a:off x="6172200" y="3429000"/>
            <a:ext cx="5074920" cy="1097280"/>
          </a:xfrm>
          <a:prstGeom prst="rect">
            <a:avLst/>
          </a:prstGeom>
          <a:noFill/>
          <a:ln/>
        </p:spPr>
        <p:txBody>
          <a:bodyPr wrap="square" lIns="0" tIns="0" rIns="0" bIns="0" rtlCol="0" anchor="ctr"/>
          <a:lstStyle/>
          <a:p>
            <a:pPr marL="0" indent="0" algn="ctr">
              <a:buNone/>
            </a:pPr>
            <a:r>
              <a:rPr lang="en-US" sz="5600" b="1" dirty="0">
                <a:solidFill>
                  <a:srgbClr val="E3A61A"/>
                </a:solidFill>
                <a:latin typeface="Calibri" pitchFamily="34" charset="0"/>
                <a:ea typeface="Calibri" pitchFamily="34" charset="-122"/>
                <a:cs typeface="Calibri" pitchFamily="34" charset="-120"/>
              </a:rPr>
              <a:t>+35%</a:t>
            </a:r>
            <a:r>
              <a:rPr lang="en-US" sz="2000" b="1" baseline="30000" dirty="0">
                <a:solidFill>
                  <a:srgbClr val="E3A61A"/>
                </a:solidFill>
                <a:latin typeface="Calibri" pitchFamily="34" charset="0"/>
                <a:ea typeface="Calibri" pitchFamily="34" charset="-122"/>
                <a:cs typeface="Calibri" pitchFamily="34" charset="-120"/>
              </a:rPr>
              <a:t>6</a:t>
            </a:r>
            <a:endParaRPr lang="en-US" sz="5600" dirty="0"/>
          </a:p>
        </p:txBody>
      </p:sp>
      <p:sp>
        <p:nvSpPr>
          <p:cNvPr id="15" name="Text 10"/>
          <p:cNvSpPr txBox="1"/>
          <p:nvPr/>
        </p:nvSpPr>
        <p:spPr>
          <a:xfrm>
            <a:off x="6629400" y="4617720"/>
            <a:ext cx="4160520" cy="822960"/>
          </a:xfrm>
          <a:prstGeom prst="rect">
            <a:avLst/>
          </a:prstGeom>
          <a:noFill/>
          <a:ln/>
        </p:spPr>
        <p:txBody>
          <a:bodyPr wrap="square" lIns="0" tIns="0" rIns="0" bIns="0" rtlCol="0" anchor="ctr"/>
          <a:lstStyle/>
          <a:p>
            <a:pPr marL="0" indent="0" algn="ctr">
              <a:lnSpc>
                <a:spcPct val="120000"/>
              </a:lnSpc>
              <a:buNone/>
            </a:pPr>
            <a:r>
              <a:rPr lang="en-US" sz="1500" dirty="0">
                <a:solidFill>
                  <a:srgbClr val="2B2E38"/>
                </a:solidFill>
                <a:latin typeface="Calibri" pitchFamily="34" charset="0"/>
                <a:ea typeface="Calibri" pitchFamily="34" charset="-122"/>
                <a:cs typeface="Calibri" pitchFamily="34" charset="-120"/>
              </a:rPr>
              <a:t>accettazione del corpo (BAS-2)</a:t>
            </a:r>
            <a:endParaRPr lang="en-US" sz="1500" dirty="0"/>
          </a:p>
        </p:txBody>
      </p:sp>
      <p:sp>
        <p:nvSpPr>
          <p:cNvPr id="16" name="Text 11"/>
          <p:cNvSpPr txBox="1"/>
          <p:nvPr/>
        </p:nvSpPr>
        <p:spPr>
          <a:xfrm>
            <a:off x="548640" y="6446520"/>
            <a:ext cx="7315200" cy="27432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XXXIV Congresso Nazionale SICOB  ·  Pisa, 17–19 settembre 2026</a:t>
            </a:r>
            <a:endParaRPr lang="en-US" sz="900" dirty="0"/>
          </a:p>
        </p:txBody>
      </p:sp>
      <p:sp>
        <p:nvSpPr>
          <p:cNvPr id="17" name="Text 12"/>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09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48640" y="457200"/>
            <a:ext cx="7315200" cy="320040"/>
          </a:xfrm>
          <a:prstGeom prst="rect">
            <a:avLst/>
          </a:prstGeom>
          <a:noFill/>
          <a:ln/>
        </p:spPr>
        <p:txBody>
          <a:bodyPr wrap="square" lIns="0" tIns="0" rIns="0" bIns="0" rtlCol="0" anchor="ctr"/>
          <a:lstStyle/>
          <a:p>
            <a:pPr marL="0" indent="0">
              <a:buNone/>
            </a:pPr>
            <a:r>
              <a:rPr lang="en-US" sz="1300" b="1" kern="0" spc="200" dirty="0">
                <a:solidFill>
                  <a:srgbClr val="4A66AC"/>
                </a:solidFill>
                <a:latin typeface="Calibri" pitchFamily="34" charset="0"/>
                <a:ea typeface="Calibri" pitchFamily="34" charset="-122"/>
                <a:cs typeface="Calibri" pitchFamily="34" charset="-120"/>
              </a:rPr>
              <a:t>IL RUOLO DELLO PSICOLOGO</a:t>
            </a:r>
            <a:endParaRPr lang="en-US" sz="1300" dirty="0"/>
          </a:p>
        </p:txBody>
      </p:sp>
      <p:sp>
        <p:nvSpPr>
          <p:cNvPr id="4" name="Text 1"/>
          <p:cNvSpPr txBox="1"/>
          <p:nvPr/>
        </p:nvSpPr>
        <p:spPr>
          <a:xfrm>
            <a:off x="548640" y="777240"/>
            <a:ext cx="9601200" cy="640080"/>
          </a:xfrm>
          <a:prstGeom prst="rect">
            <a:avLst/>
          </a:prstGeom>
          <a:noFill/>
          <a:ln/>
        </p:spPr>
        <p:txBody>
          <a:bodyPr wrap="square" lIns="0" tIns="0" rIns="0" bIns="0" rtlCol="0" anchor="ctr"/>
          <a:lstStyle/>
          <a:p>
            <a:pPr marL="0" indent="0">
              <a:buNone/>
            </a:pPr>
            <a:r>
              <a:rPr lang="en-US" sz="3000" b="1" dirty="0">
                <a:solidFill>
                  <a:srgbClr val="374D81"/>
                </a:solidFill>
                <a:latin typeface="Calibri" pitchFamily="34" charset="0"/>
                <a:ea typeface="Calibri" pitchFamily="34" charset="-122"/>
                <a:cs typeface="Calibri" pitchFamily="34" charset="-120"/>
              </a:rPr>
              <a:t>Tre fasi di un accompagnamento continuo</a:t>
            </a:r>
            <a:endParaRPr lang="en-US" sz="3000" dirty="0"/>
          </a:p>
        </p:txBody>
      </p:sp>
      <p:sp>
        <p:nvSpPr>
          <p:cNvPr id="5" name="Text 2"/>
          <p:cNvSpPr txBox="1"/>
          <p:nvPr/>
        </p:nvSpPr>
        <p:spPr>
          <a:xfrm>
            <a:off x="548640" y="1508760"/>
            <a:ext cx="10332720" cy="502920"/>
          </a:xfrm>
          <a:prstGeom prst="rect">
            <a:avLst/>
          </a:prstGeom>
          <a:noFill/>
          <a:ln/>
        </p:spPr>
        <p:txBody>
          <a:bodyPr wrap="square" lIns="0" tIns="0" rIns="0" bIns="0" rtlCol="0" anchor="ctr"/>
          <a:lstStyle/>
          <a:p>
            <a:pPr marL="0" indent="0">
              <a:buNone/>
            </a:pPr>
            <a:r>
              <a:rPr lang="en-US" sz="1450" i="1" dirty="0">
                <a:solidFill>
                  <a:srgbClr val="667085"/>
                </a:solidFill>
                <a:latin typeface="Calibri" pitchFamily="34" charset="0"/>
                <a:ea typeface="Calibri" pitchFamily="34" charset="-122"/>
                <a:cs typeface="Calibri" pitchFamily="34" charset="-120"/>
              </a:rPr>
              <a:t>Il lavoro psicologico non si esaurisce in un colloquio: accompagna il paziente lungo tutto il percorso, dalla valutazione iniziale al mantenimento nel tempo.</a:t>
            </a:r>
            <a:endParaRPr lang="en-US" sz="1450" dirty="0"/>
          </a:p>
        </p:txBody>
      </p:sp>
      <p:sp>
        <p:nvSpPr>
          <p:cNvPr id="6" name="Shape 3"/>
          <p:cNvSpPr/>
          <p:nvPr/>
        </p:nvSpPr>
        <p:spPr>
          <a:xfrm>
            <a:off x="548640" y="2286000"/>
            <a:ext cx="3393338" cy="3520440"/>
          </a:xfrm>
          <a:prstGeom prst="roundRect">
            <a:avLst>
              <a:gd name="adj" fmla="val 2695"/>
            </a:avLst>
          </a:prstGeom>
          <a:solidFill>
            <a:srgbClr val="EEF3FA"/>
          </a:solidFill>
          <a:ln/>
        </p:spPr>
      </p:sp>
      <p:sp>
        <p:nvSpPr>
          <p:cNvPr id="7" name="Shape 4"/>
          <p:cNvSpPr/>
          <p:nvPr/>
        </p:nvSpPr>
        <p:spPr>
          <a:xfrm>
            <a:off x="1925269" y="2651760"/>
            <a:ext cx="640080" cy="640080"/>
          </a:xfrm>
          <a:prstGeom prst="ellipse">
            <a:avLst/>
          </a:prstGeom>
          <a:solidFill>
            <a:srgbClr val="4A66AC"/>
          </a:solidFill>
          <a:ln/>
        </p:spPr>
      </p:sp>
      <p:sp>
        <p:nvSpPr>
          <p:cNvPr id="8" name="Text 5"/>
          <p:cNvSpPr txBox="1"/>
          <p:nvPr/>
        </p:nvSpPr>
        <p:spPr>
          <a:xfrm>
            <a:off x="1925269" y="2651760"/>
            <a:ext cx="640080" cy="64008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01</a:t>
            </a:r>
            <a:endParaRPr lang="en-US" sz="2200" dirty="0"/>
          </a:p>
        </p:txBody>
      </p:sp>
      <p:sp>
        <p:nvSpPr>
          <p:cNvPr id="9" name="Text 6"/>
          <p:cNvSpPr txBox="1"/>
          <p:nvPr/>
        </p:nvSpPr>
        <p:spPr>
          <a:xfrm>
            <a:off x="713232" y="3520440"/>
            <a:ext cx="3064154" cy="685800"/>
          </a:xfrm>
          <a:prstGeom prst="rect">
            <a:avLst/>
          </a:prstGeom>
          <a:noFill/>
          <a:ln/>
        </p:spPr>
        <p:txBody>
          <a:bodyPr wrap="square" lIns="0" tIns="0" rIns="0" bIns="0" rtlCol="0" anchor="ctr"/>
          <a:lstStyle/>
          <a:p>
            <a:pPr marL="0" indent="0" algn="ctr">
              <a:lnSpc>
                <a:spcPct val="115000"/>
              </a:lnSpc>
              <a:buNone/>
            </a:pPr>
            <a:r>
              <a:rPr lang="en-US" sz="1550" b="1" dirty="0">
                <a:solidFill>
                  <a:srgbClr val="374D81"/>
                </a:solidFill>
                <a:latin typeface="Calibri" pitchFamily="34" charset="0"/>
                <a:ea typeface="Calibri" pitchFamily="34" charset="-122"/>
                <a:cs typeface="Calibri" pitchFamily="34" charset="-120"/>
              </a:rPr>
              <a:t>Valutazione pre-intervento</a:t>
            </a:r>
            <a:endParaRPr lang="en-US" sz="1550" dirty="0"/>
          </a:p>
        </p:txBody>
      </p:sp>
      <p:sp>
        <p:nvSpPr>
          <p:cNvPr id="10" name="Text 7"/>
          <p:cNvSpPr txBox="1"/>
          <p:nvPr/>
        </p:nvSpPr>
        <p:spPr>
          <a:xfrm>
            <a:off x="777240" y="4251960"/>
            <a:ext cx="2936138" cy="1463040"/>
          </a:xfrm>
          <a:prstGeom prst="rect">
            <a:avLst/>
          </a:prstGeom>
          <a:noFill/>
          <a:ln/>
        </p:spPr>
        <p:txBody>
          <a:bodyPr wrap="square" lIns="0" tIns="0" rIns="0" bIns="0" rtlCol="0" anchor="ctr"/>
          <a:lstStyle/>
          <a:p>
            <a:pPr marL="0" indent="0" algn="ctr">
              <a:lnSpc>
                <a:spcPct val="125000"/>
              </a:lnSpc>
              <a:buNone/>
            </a:pPr>
            <a:r>
              <a:rPr lang="en-US" sz="1250" dirty="0">
                <a:solidFill>
                  <a:srgbClr val="667085"/>
                </a:solidFill>
                <a:latin typeface="Calibri" pitchFamily="34" charset="0"/>
                <a:ea typeface="Calibri" pitchFamily="34" charset="-122"/>
                <a:cs typeface="Calibri" pitchFamily="34" charset="-120"/>
              </a:rPr>
              <a:t>Motivazione al cambiamento, aspettative realistiche e screening dei comportamenti alimentari disfunzionali, prima di bendaggio e terapia farmacologica.</a:t>
            </a:r>
            <a:endParaRPr lang="en-US" sz="1250" dirty="0"/>
          </a:p>
        </p:txBody>
      </p:sp>
      <p:sp>
        <p:nvSpPr>
          <p:cNvPr id="11" name="Text 8"/>
          <p:cNvSpPr txBox="1"/>
          <p:nvPr/>
        </p:nvSpPr>
        <p:spPr>
          <a:xfrm>
            <a:off x="3941978" y="2606040"/>
            <a:ext cx="457200" cy="640080"/>
          </a:xfrm>
          <a:prstGeom prst="rect">
            <a:avLst/>
          </a:prstGeom>
          <a:noFill/>
          <a:ln/>
        </p:spPr>
        <p:txBody>
          <a:bodyPr wrap="square" lIns="0" tIns="0" rIns="0" bIns="0" rtlCol="0" anchor="ctr"/>
          <a:lstStyle/>
          <a:p>
            <a:pPr marL="0" indent="0" algn="ctr">
              <a:buNone/>
            </a:pPr>
            <a:r>
              <a:rPr lang="en-US" sz="2200" b="1" dirty="0">
                <a:solidFill>
                  <a:srgbClr val="4A66AC"/>
                </a:solidFill>
                <a:latin typeface="Calibri" pitchFamily="34" charset="0"/>
                <a:ea typeface="Calibri" pitchFamily="34" charset="-122"/>
                <a:cs typeface="Calibri" pitchFamily="34" charset="-120"/>
              </a:rPr>
              <a:t>→</a:t>
            </a:r>
            <a:endParaRPr lang="en-US" sz="2200" dirty="0"/>
          </a:p>
        </p:txBody>
      </p:sp>
      <p:sp>
        <p:nvSpPr>
          <p:cNvPr id="12" name="Shape 9"/>
          <p:cNvSpPr/>
          <p:nvPr/>
        </p:nvSpPr>
        <p:spPr>
          <a:xfrm>
            <a:off x="4399178" y="2286000"/>
            <a:ext cx="3393338" cy="3520440"/>
          </a:xfrm>
          <a:prstGeom prst="roundRect">
            <a:avLst>
              <a:gd name="adj" fmla="val 2695"/>
            </a:avLst>
          </a:prstGeom>
          <a:solidFill>
            <a:srgbClr val="EEF3FA"/>
          </a:solidFill>
          <a:ln/>
        </p:spPr>
      </p:sp>
      <p:sp>
        <p:nvSpPr>
          <p:cNvPr id="13" name="Shape 10"/>
          <p:cNvSpPr/>
          <p:nvPr/>
        </p:nvSpPr>
        <p:spPr>
          <a:xfrm>
            <a:off x="5775808" y="2651760"/>
            <a:ext cx="640080" cy="640080"/>
          </a:xfrm>
          <a:prstGeom prst="ellipse">
            <a:avLst/>
          </a:prstGeom>
          <a:solidFill>
            <a:srgbClr val="4A66AC"/>
          </a:solidFill>
          <a:ln/>
        </p:spPr>
      </p:sp>
      <p:sp>
        <p:nvSpPr>
          <p:cNvPr id="14" name="Text 11"/>
          <p:cNvSpPr txBox="1"/>
          <p:nvPr/>
        </p:nvSpPr>
        <p:spPr>
          <a:xfrm>
            <a:off x="5775808" y="2651760"/>
            <a:ext cx="640080" cy="64008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02</a:t>
            </a:r>
            <a:endParaRPr lang="en-US" sz="2200" dirty="0"/>
          </a:p>
        </p:txBody>
      </p:sp>
      <p:sp>
        <p:nvSpPr>
          <p:cNvPr id="15" name="Text 12"/>
          <p:cNvSpPr txBox="1"/>
          <p:nvPr/>
        </p:nvSpPr>
        <p:spPr>
          <a:xfrm>
            <a:off x="4563770" y="3520440"/>
            <a:ext cx="3064154" cy="685800"/>
          </a:xfrm>
          <a:prstGeom prst="rect">
            <a:avLst/>
          </a:prstGeom>
          <a:noFill/>
          <a:ln/>
        </p:spPr>
        <p:txBody>
          <a:bodyPr wrap="square" lIns="0" tIns="0" rIns="0" bIns="0" rtlCol="0" anchor="ctr"/>
          <a:lstStyle/>
          <a:p>
            <a:pPr marL="0" indent="0" algn="ctr">
              <a:lnSpc>
                <a:spcPct val="115000"/>
              </a:lnSpc>
              <a:buNone/>
            </a:pPr>
            <a:r>
              <a:rPr lang="en-US" sz="1550" b="1" dirty="0">
                <a:solidFill>
                  <a:srgbClr val="374D81"/>
                </a:solidFill>
                <a:latin typeface="Calibri" pitchFamily="34" charset="0"/>
                <a:ea typeface="Calibri" pitchFamily="34" charset="-122"/>
                <a:cs typeface="Calibri" pitchFamily="34" charset="-120"/>
              </a:rPr>
              <a:t>Accompagnamento nel cambiamento</a:t>
            </a:r>
            <a:endParaRPr lang="en-US" sz="1550" dirty="0"/>
          </a:p>
        </p:txBody>
      </p:sp>
      <p:sp>
        <p:nvSpPr>
          <p:cNvPr id="16" name="Text 13"/>
          <p:cNvSpPr txBox="1"/>
          <p:nvPr/>
        </p:nvSpPr>
        <p:spPr>
          <a:xfrm>
            <a:off x="4627778" y="4251960"/>
            <a:ext cx="2936138" cy="1463040"/>
          </a:xfrm>
          <a:prstGeom prst="rect">
            <a:avLst/>
          </a:prstGeom>
          <a:noFill/>
          <a:ln/>
        </p:spPr>
        <p:txBody>
          <a:bodyPr wrap="square" lIns="0" tIns="0" rIns="0" bIns="0" rtlCol="0" anchor="ctr"/>
          <a:lstStyle/>
          <a:p>
            <a:pPr marL="0" indent="0" algn="ctr">
              <a:lnSpc>
                <a:spcPct val="125000"/>
              </a:lnSpc>
              <a:buNone/>
            </a:pPr>
            <a:r>
              <a:rPr lang="en-US" sz="1250" dirty="0">
                <a:solidFill>
                  <a:srgbClr val="667085"/>
                </a:solidFill>
                <a:latin typeface="Calibri" pitchFamily="34" charset="0"/>
                <a:ea typeface="Calibri" pitchFamily="34" charset="-122"/>
                <a:cs typeface="Calibri" pitchFamily="34" charset="-120"/>
              </a:rPr>
              <a:t>Gestione psicologica del food noise ed elaborazione dell’immagine corporea durante il calo ponderale rapido.</a:t>
            </a:r>
            <a:endParaRPr lang="en-US" sz="1250" dirty="0"/>
          </a:p>
        </p:txBody>
      </p:sp>
      <p:sp>
        <p:nvSpPr>
          <p:cNvPr id="17" name="Text 14"/>
          <p:cNvSpPr txBox="1"/>
          <p:nvPr/>
        </p:nvSpPr>
        <p:spPr>
          <a:xfrm>
            <a:off x="7792517" y="2606040"/>
            <a:ext cx="457200" cy="640080"/>
          </a:xfrm>
          <a:prstGeom prst="rect">
            <a:avLst/>
          </a:prstGeom>
          <a:noFill/>
          <a:ln/>
        </p:spPr>
        <p:txBody>
          <a:bodyPr wrap="square" lIns="0" tIns="0" rIns="0" bIns="0" rtlCol="0" anchor="ctr"/>
          <a:lstStyle/>
          <a:p>
            <a:pPr marL="0" indent="0" algn="ctr">
              <a:buNone/>
            </a:pPr>
            <a:r>
              <a:rPr lang="en-US" sz="2200" b="1" dirty="0">
                <a:solidFill>
                  <a:srgbClr val="4A66AC"/>
                </a:solidFill>
                <a:latin typeface="Calibri" pitchFamily="34" charset="0"/>
                <a:ea typeface="Calibri" pitchFamily="34" charset="-122"/>
                <a:cs typeface="Calibri" pitchFamily="34" charset="-120"/>
              </a:rPr>
              <a:t>→</a:t>
            </a:r>
            <a:endParaRPr lang="en-US" sz="2200" dirty="0"/>
          </a:p>
        </p:txBody>
      </p:sp>
      <p:sp>
        <p:nvSpPr>
          <p:cNvPr id="18" name="Shape 15"/>
          <p:cNvSpPr/>
          <p:nvPr/>
        </p:nvSpPr>
        <p:spPr>
          <a:xfrm>
            <a:off x="8249717" y="2286000"/>
            <a:ext cx="3393338" cy="3520440"/>
          </a:xfrm>
          <a:prstGeom prst="roundRect">
            <a:avLst>
              <a:gd name="adj" fmla="val 2695"/>
            </a:avLst>
          </a:prstGeom>
          <a:solidFill>
            <a:srgbClr val="EEF3FA"/>
          </a:solidFill>
          <a:ln/>
        </p:spPr>
      </p:sp>
      <p:sp>
        <p:nvSpPr>
          <p:cNvPr id="19" name="Shape 16"/>
          <p:cNvSpPr/>
          <p:nvPr/>
        </p:nvSpPr>
        <p:spPr>
          <a:xfrm>
            <a:off x="9626346" y="2651760"/>
            <a:ext cx="640080" cy="640080"/>
          </a:xfrm>
          <a:prstGeom prst="ellipse">
            <a:avLst/>
          </a:prstGeom>
          <a:solidFill>
            <a:srgbClr val="4A66AC"/>
          </a:solidFill>
          <a:ln/>
        </p:spPr>
      </p:sp>
      <p:sp>
        <p:nvSpPr>
          <p:cNvPr id="20" name="Text 17"/>
          <p:cNvSpPr txBox="1"/>
          <p:nvPr/>
        </p:nvSpPr>
        <p:spPr>
          <a:xfrm>
            <a:off x="9626346" y="2651760"/>
            <a:ext cx="640080" cy="640080"/>
          </a:xfrm>
          <a:prstGeom prst="rect">
            <a:avLst/>
          </a:prstGeom>
          <a:noFill/>
          <a:ln/>
        </p:spPr>
        <p:txBody>
          <a:bodyPr wrap="square" lIns="0" tIns="0" rIns="0" bIns="0"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03</a:t>
            </a:r>
            <a:endParaRPr lang="en-US" sz="2200" dirty="0"/>
          </a:p>
        </p:txBody>
      </p:sp>
      <p:sp>
        <p:nvSpPr>
          <p:cNvPr id="21" name="Text 18"/>
          <p:cNvSpPr txBox="1"/>
          <p:nvPr/>
        </p:nvSpPr>
        <p:spPr>
          <a:xfrm>
            <a:off x="8414309" y="3520440"/>
            <a:ext cx="3064154" cy="685800"/>
          </a:xfrm>
          <a:prstGeom prst="rect">
            <a:avLst/>
          </a:prstGeom>
          <a:noFill/>
          <a:ln/>
        </p:spPr>
        <p:txBody>
          <a:bodyPr wrap="square" lIns="0" tIns="0" rIns="0" bIns="0" rtlCol="0" anchor="ctr"/>
          <a:lstStyle/>
          <a:p>
            <a:pPr marL="0" indent="0" algn="ctr">
              <a:lnSpc>
                <a:spcPct val="115000"/>
              </a:lnSpc>
              <a:buNone/>
            </a:pPr>
            <a:r>
              <a:rPr lang="en-US" sz="1550" b="1" dirty="0">
                <a:solidFill>
                  <a:srgbClr val="374D81"/>
                </a:solidFill>
                <a:latin typeface="Calibri" pitchFamily="34" charset="0"/>
                <a:ea typeface="Calibri" pitchFamily="34" charset="-122"/>
                <a:cs typeface="Calibri" pitchFamily="34" charset="-120"/>
              </a:rPr>
              <a:t>Prevenzione delle ricadute</a:t>
            </a:r>
            <a:endParaRPr lang="en-US" sz="1550" dirty="0"/>
          </a:p>
        </p:txBody>
      </p:sp>
      <p:sp>
        <p:nvSpPr>
          <p:cNvPr id="22" name="Text 19"/>
          <p:cNvSpPr txBox="1"/>
          <p:nvPr/>
        </p:nvSpPr>
        <p:spPr>
          <a:xfrm>
            <a:off x="8478317" y="4251960"/>
            <a:ext cx="2936138" cy="1463040"/>
          </a:xfrm>
          <a:prstGeom prst="rect">
            <a:avLst/>
          </a:prstGeom>
          <a:noFill/>
          <a:ln/>
        </p:spPr>
        <p:txBody>
          <a:bodyPr wrap="square" lIns="0" tIns="0" rIns="0" bIns="0" rtlCol="0" anchor="ctr"/>
          <a:lstStyle/>
          <a:p>
            <a:pPr marL="0" indent="0" algn="ctr">
              <a:lnSpc>
                <a:spcPct val="125000"/>
              </a:lnSpc>
              <a:buNone/>
            </a:pPr>
            <a:r>
              <a:rPr lang="en-US" sz="1250" dirty="0">
                <a:solidFill>
                  <a:srgbClr val="667085"/>
                </a:solidFill>
                <a:latin typeface="Calibri" pitchFamily="34" charset="0"/>
                <a:ea typeface="Calibri" pitchFamily="34" charset="-122"/>
                <a:cs typeface="Calibri" pitchFamily="34" charset="-120"/>
              </a:rPr>
              <a:t>Consolidamento dei nuovi comportamenti alimentari e motori, perché il risultato raggiunto resti stabile nel tempo.</a:t>
            </a:r>
            <a:endParaRPr lang="en-US" sz="1250" dirty="0"/>
          </a:p>
        </p:txBody>
      </p:sp>
      <p:sp>
        <p:nvSpPr>
          <p:cNvPr id="23" name="Text 20"/>
          <p:cNvSpPr txBox="1"/>
          <p:nvPr/>
        </p:nvSpPr>
        <p:spPr>
          <a:xfrm>
            <a:off x="548640" y="6446520"/>
            <a:ext cx="7315200" cy="27432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XXXIV Congresso Nazionale SICOB  ·  Pisa, 17–19 settembre 2026</a:t>
            </a:r>
            <a:endParaRPr lang="en-US" sz="900" dirty="0"/>
          </a:p>
        </p:txBody>
      </p:sp>
      <p:sp>
        <p:nvSpPr>
          <p:cNvPr id="24" name="Text 21"/>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48640" y="457200"/>
            <a:ext cx="7315200" cy="320040"/>
          </a:xfrm>
          <a:prstGeom prst="rect">
            <a:avLst/>
          </a:prstGeom>
          <a:noFill/>
          <a:ln/>
        </p:spPr>
        <p:txBody>
          <a:bodyPr wrap="square" lIns="0" tIns="0" rIns="0" bIns="0" rtlCol="0" anchor="ctr"/>
          <a:lstStyle/>
          <a:p>
            <a:pPr marL="0" indent="0">
              <a:buNone/>
            </a:pPr>
            <a:r>
              <a:rPr lang="en-US" sz="1300" b="1" kern="0" spc="200" dirty="0">
                <a:solidFill>
                  <a:srgbClr val="4A66AC"/>
                </a:solidFill>
                <a:latin typeface="Calibri" pitchFamily="34" charset="0"/>
                <a:ea typeface="Calibri" pitchFamily="34" charset="-122"/>
                <a:cs typeface="Calibri" pitchFamily="34" charset="-120"/>
              </a:rPr>
              <a:t>RISULTATI — 4 DI 4</a:t>
            </a:r>
            <a:endParaRPr lang="en-US" sz="1300" dirty="0"/>
          </a:p>
        </p:txBody>
      </p:sp>
      <p:sp>
        <p:nvSpPr>
          <p:cNvPr id="4" name="Text 1"/>
          <p:cNvSpPr txBox="1"/>
          <p:nvPr/>
        </p:nvSpPr>
        <p:spPr>
          <a:xfrm>
            <a:off x="548640" y="777240"/>
            <a:ext cx="9601200" cy="640080"/>
          </a:xfrm>
          <a:prstGeom prst="rect">
            <a:avLst/>
          </a:prstGeom>
          <a:noFill/>
          <a:ln/>
        </p:spPr>
        <p:txBody>
          <a:bodyPr wrap="square" lIns="0" tIns="0" rIns="0" bIns="0" rtlCol="0" anchor="ctr"/>
          <a:lstStyle/>
          <a:p>
            <a:pPr marL="0" indent="0">
              <a:buNone/>
            </a:pPr>
            <a:r>
              <a:rPr lang="en-US" sz="3000" b="1" dirty="0">
                <a:solidFill>
                  <a:srgbClr val="374D81"/>
                </a:solidFill>
                <a:latin typeface="Calibri" pitchFamily="34" charset="0"/>
                <a:ea typeface="Calibri" pitchFamily="34" charset="-122"/>
                <a:cs typeface="Calibri" pitchFamily="34" charset="-120"/>
              </a:rPr>
              <a:t>Psicologo: stabilità dell’aderenza</a:t>
            </a:r>
            <a:endParaRPr lang="en-US" sz="3000" dirty="0"/>
          </a:p>
        </p:txBody>
      </p:sp>
      <p:sp>
        <p:nvSpPr>
          <p:cNvPr id="5" name="Shape 2"/>
          <p:cNvSpPr/>
          <p:nvPr/>
        </p:nvSpPr>
        <p:spPr>
          <a:xfrm>
            <a:off x="548640" y="1874520"/>
            <a:ext cx="3657600" cy="3840480"/>
          </a:xfrm>
          <a:prstGeom prst="roundRect">
            <a:avLst>
              <a:gd name="adj" fmla="val 3000"/>
            </a:avLst>
          </a:prstGeom>
          <a:solidFill>
            <a:srgbClr val="242852"/>
          </a:solidFill>
          <a:ln/>
        </p:spPr>
      </p:sp>
      <p:sp>
        <p:nvSpPr>
          <p:cNvPr id="6" name="Shape 3"/>
          <p:cNvSpPr/>
          <p:nvPr/>
        </p:nvSpPr>
        <p:spPr>
          <a:xfrm>
            <a:off x="1988820" y="2240280"/>
            <a:ext cx="777240" cy="777240"/>
          </a:xfrm>
          <a:prstGeom prst="ellipse">
            <a:avLst/>
          </a:prstGeom>
          <a:solidFill>
            <a:srgbClr val="4A66AC"/>
          </a:solidFill>
          <a:ln/>
        </p:spPr>
      </p:sp>
      <p:pic>
        <p:nvPicPr>
          <p:cNvPr id="7" name="Image 0" descr="preencoded.png"/>
          <p:cNvPicPr>
            <a:picLocks noChangeAspect="1"/>
          </p:cNvPicPr>
          <p:nvPr/>
        </p:nvPicPr>
        <p:blipFill>
          <a:blip r:embed="rId3"/>
          <a:stretch>
            <a:fillRect/>
          </a:stretch>
        </p:blipFill>
        <p:spPr>
          <a:xfrm>
            <a:off x="2183130" y="2434590"/>
            <a:ext cx="388620" cy="388620"/>
          </a:xfrm>
          <a:prstGeom prst="rect">
            <a:avLst/>
          </a:prstGeom>
        </p:spPr>
      </p:pic>
      <p:sp>
        <p:nvSpPr>
          <p:cNvPr id="8" name="Text 4"/>
          <p:cNvSpPr txBox="1"/>
          <p:nvPr/>
        </p:nvSpPr>
        <p:spPr>
          <a:xfrm>
            <a:off x="548640" y="3246120"/>
            <a:ext cx="3657600" cy="1005840"/>
          </a:xfrm>
          <a:prstGeom prst="rect">
            <a:avLst/>
          </a:prstGeom>
          <a:noFill/>
          <a:ln/>
        </p:spPr>
        <p:txBody>
          <a:bodyPr wrap="square" lIns="0" tIns="0" rIns="0" bIns="0" rtlCol="0" anchor="ctr"/>
          <a:lstStyle/>
          <a:p>
            <a:pPr marL="0" indent="0" algn="ctr">
              <a:buNone/>
            </a:pPr>
            <a:r>
              <a:rPr lang="en-US" sz="5400" b="1" dirty="0">
                <a:solidFill>
                  <a:srgbClr val="9CCEC7"/>
                </a:solidFill>
                <a:latin typeface="Calibri" pitchFamily="34" charset="0"/>
                <a:ea typeface="Calibri" pitchFamily="34" charset="-122"/>
                <a:cs typeface="Calibri" pitchFamily="34" charset="-120"/>
              </a:rPr>
              <a:t>-40%</a:t>
            </a:r>
            <a:r>
              <a:rPr lang="en-US" sz="2000" b="1" baseline="30000" dirty="0">
                <a:solidFill>
                  <a:srgbClr val="9CCEC7"/>
                </a:solidFill>
                <a:latin typeface="Calibri" pitchFamily="34" charset="0"/>
                <a:ea typeface="Calibri" pitchFamily="34" charset="-122"/>
                <a:cs typeface="Calibri" pitchFamily="34" charset="-120"/>
              </a:rPr>
              <a:t>7</a:t>
            </a:r>
            <a:endParaRPr lang="en-US" sz="5400" dirty="0"/>
          </a:p>
        </p:txBody>
      </p:sp>
      <p:sp>
        <p:nvSpPr>
          <p:cNvPr id="9" name="Text 5"/>
          <p:cNvSpPr txBox="1"/>
          <p:nvPr/>
        </p:nvSpPr>
        <p:spPr>
          <a:xfrm>
            <a:off x="868680" y="4343400"/>
            <a:ext cx="3017520" cy="731520"/>
          </a:xfrm>
          <a:prstGeom prst="rect">
            <a:avLst/>
          </a:prstGeom>
          <a:noFill/>
          <a:ln/>
        </p:spPr>
        <p:txBody>
          <a:bodyPr wrap="square" lIns="0" tIns="0" rIns="0" bIns="0" rtlCol="0" anchor="ctr"/>
          <a:lstStyle/>
          <a:p>
            <a:pPr marL="0" indent="0" algn="ctr">
              <a:lnSpc>
                <a:spcPct val="120000"/>
              </a:lnSpc>
              <a:buNone/>
            </a:pPr>
            <a:r>
              <a:rPr lang="en-US" sz="1450" dirty="0">
                <a:solidFill>
                  <a:srgbClr val="FFFFFF"/>
                </a:solidFill>
                <a:latin typeface="Calibri" pitchFamily="34" charset="0"/>
                <a:ea typeface="Calibri" pitchFamily="34" charset="-122"/>
                <a:cs typeface="Calibri" pitchFamily="34" charset="-120"/>
              </a:rPr>
              <a:t>rischio di disorientamento corporeo</a:t>
            </a:r>
            <a:endParaRPr lang="en-US" sz="1450" dirty="0"/>
          </a:p>
        </p:txBody>
      </p:sp>
      <p:sp>
        <p:nvSpPr>
          <p:cNvPr id="10" name="Text 6"/>
          <p:cNvSpPr txBox="1"/>
          <p:nvPr/>
        </p:nvSpPr>
        <p:spPr>
          <a:xfrm>
            <a:off x="4709160" y="2057400"/>
            <a:ext cx="6933895" cy="1188720"/>
          </a:xfrm>
          <a:prstGeom prst="rect">
            <a:avLst/>
          </a:prstGeom>
          <a:noFill/>
          <a:ln/>
        </p:spPr>
        <p:txBody>
          <a:bodyPr wrap="square" lIns="0" tIns="0" rIns="0" bIns="0" rtlCol="0" anchor="ctr"/>
          <a:lstStyle/>
          <a:p>
            <a:pPr marL="0" indent="0">
              <a:lnSpc>
                <a:spcPct val="130000"/>
              </a:lnSpc>
              <a:buNone/>
            </a:pPr>
            <a:r>
              <a:rPr lang="en-US" sz="1700" dirty="0">
                <a:solidFill>
                  <a:srgbClr val="2B2E38"/>
                </a:solidFill>
                <a:latin typeface="Calibri" pitchFamily="34" charset="0"/>
                <a:ea typeface="Calibri" pitchFamily="34" charset="-122"/>
                <a:cs typeface="Calibri" pitchFamily="34" charset="-120"/>
              </a:rPr>
              <a:t>Il supporto psicologico stabilizza l’aderenza terapeutica globale e accompagna l’adattamento mente-corpo al cambiamento rapido indotto dalla doppia restrizione.</a:t>
            </a:r>
            <a:endParaRPr lang="en-US" sz="1700" dirty="0"/>
          </a:p>
        </p:txBody>
      </p:sp>
      <p:sp>
        <p:nvSpPr>
          <p:cNvPr id="11" name="Text 7"/>
          <p:cNvSpPr txBox="1"/>
          <p:nvPr/>
        </p:nvSpPr>
        <p:spPr>
          <a:xfrm>
            <a:off x="4709160" y="3383280"/>
            <a:ext cx="6933895" cy="1280160"/>
          </a:xfrm>
          <a:prstGeom prst="rect">
            <a:avLst/>
          </a:prstGeom>
          <a:noFill/>
          <a:ln/>
        </p:spPr>
        <p:txBody>
          <a:bodyPr wrap="square" lIns="0" tIns="0" rIns="0" bIns="0" rtlCol="0" anchor="ctr"/>
          <a:lstStyle/>
          <a:p>
            <a:pPr marL="0" indent="0">
              <a:lnSpc>
                <a:spcPct val="130000"/>
              </a:lnSpc>
              <a:buNone/>
            </a:pPr>
            <a:r>
              <a:rPr lang="en-US" sz="1450" i="1" dirty="0">
                <a:solidFill>
                  <a:srgbClr val="667085"/>
                </a:solidFill>
                <a:latin typeface="Calibri" pitchFamily="34" charset="0"/>
                <a:ea typeface="Calibri" pitchFamily="34" charset="-122"/>
                <a:cs typeface="Calibri" pitchFamily="34" charset="-120"/>
              </a:rPr>
              <a:t>Senza un accompagnamento strutturato, il cambiamento fisico può procedere più velocemente di quanto la mente riesca ad adattarsi.</a:t>
            </a:r>
            <a:endParaRPr lang="en-US" sz="1450" dirty="0"/>
          </a:p>
        </p:txBody>
      </p:sp>
      <p:sp>
        <p:nvSpPr>
          <p:cNvPr id="12" name="Text 8"/>
          <p:cNvSpPr txBox="1"/>
          <p:nvPr/>
        </p:nvSpPr>
        <p:spPr>
          <a:xfrm>
            <a:off x="548640" y="6446520"/>
            <a:ext cx="7315200" cy="27432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XXXIV Congresso Nazionale SICOB  ·  Pisa, 17–19 settembre 2026</a:t>
            </a:r>
            <a:endParaRPr lang="en-US" sz="900" dirty="0"/>
          </a:p>
        </p:txBody>
      </p:sp>
      <p:sp>
        <p:nvSpPr>
          <p:cNvPr id="13" name="Text 9"/>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242852"/>
        </a:solidFill>
        <a:effectLst/>
      </p:bgPr>
    </p:bg>
    <p:spTree>
      <p:nvGrpSpPr>
        <p:cNvPr id="1" name=""/>
        <p:cNvGrpSpPr/>
        <p:nvPr/>
      </p:nvGrpSpPr>
      <p:grpSpPr>
        <a:xfrm>
          <a:off x="0" y="0"/>
          <a:ext cx="0" cy="0"/>
          <a:chOff x="0" y="0"/>
          <a:chExt cx="0" cy="0"/>
        </a:xfrm>
      </p:grpSpPr>
      <p:sp>
        <p:nvSpPr>
          <p:cNvPr id="3" name="Text 0"/>
          <p:cNvSpPr txBox="1"/>
          <p:nvPr/>
        </p:nvSpPr>
        <p:spPr>
          <a:xfrm>
            <a:off x="548640" y="457200"/>
            <a:ext cx="7315200" cy="320040"/>
          </a:xfrm>
          <a:prstGeom prst="rect">
            <a:avLst/>
          </a:prstGeom>
          <a:noFill/>
          <a:ln/>
        </p:spPr>
        <p:txBody>
          <a:bodyPr wrap="square" lIns="0" tIns="0" rIns="0" bIns="0" rtlCol="0" anchor="ctr"/>
          <a:lstStyle/>
          <a:p>
            <a:pPr marL="0" indent="0">
              <a:buNone/>
            </a:pPr>
            <a:r>
              <a:rPr lang="en-US" sz="1300" b="1" kern="0" spc="200" dirty="0">
                <a:solidFill>
                  <a:srgbClr val="9CCEC7"/>
                </a:solidFill>
                <a:latin typeface="Calibri" pitchFamily="34" charset="0"/>
                <a:ea typeface="Calibri" pitchFamily="34" charset="-122"/>
                <a:cs typeface="Calibri" pitchFamily="34" charset="-120"/>
              </a:rPr>
              <a:t>CONCLUSIONI</a:t>
            </a:r>
            <a:endParaRPr lang="en-US" sz="1300" dirty="0"/>
          </a:p>
        </p:txBody>
      </p:sp>
      <p:sp>
        <p:nvSpPr>
          <p:cNvPr id="4" name="Text 1"/>
          <p:cNvSpPr txBox="1"/>
          <p:nvPr/>
        </p:nvSpPr>
        <p:spPr>
          <a:xfrm>
            <a:off x="548640" y="777240"/>
            <a:ext cx="10332720" cy="731520"/>
          </a:xfrm>
          <a:prstGeom prst="rect">
            <a:avLst/>
          </a:prstGeom>
          <a:noFill/>
          <a:ln/>
        </p:spPr>
        <p:txBody>
          <a:bodyPr wrap="square" lIns="0" tIns="0" rIns="0" bIns="0" rtlCol="0" anchor="ctr"/>
          <a:lstStyle/>
          <a:p>
            <a:pPr marL="0" indent="0">
              <a:buNone/>
            </a:pPr>
            <a:r>
              <a:rPr lang="en-US" sz="3200" b="1" dirty="0">
                <a:solidFill>
                  <a:srgbClr val="FFFFFF"/>
                </a:solidFill>
                <a:latin typeface="Calibri" pitchFamily="34" charset="0"/>
                <a:ea typeface="Calibri" pitchFamily="34" charset="-122"/>
                <a:cs typeface="Calibri" pitchFamily="34" charset="-120"/>
              </a:rPr>
              <a:t>L’integrazione, non il singolo presidio</a:t>
            </a:r>
            <a:endParaRPr lang="en-US" sz="3200" dirty="0"/>
          </a:p>
        </p:txBody>
      </p:sp>
      <p:sp>
        <p:nvSpPr>
          <p:cNvPr id="5" name="Text 2"/>
          <p:cNvSpPr txBox="1"/>
          <p:nvPr/>
        </p:nvSpPr>
        <p:spPr>
          <a:xfrm>
            <a:off x="548640" y="1783080"/>
            <a:ext cx="10332720" cy="1097280"/>
          </a:xfrm>
          <a:prstGeom prst="rect">
            <a:avLst/>
          </a:prstGeom>
          <a:noFill/>
          <a:ln/>
        </p:spPr>
        <p:txBody>
          <a:bodyPr wrap="square" lIns="0" tIns="0" rIns="0" bIns="0" rtlCol="0" anchor="ctr"/>
          <a:lstStyle/>
          <a:p>
            <a:pPr marL="0" indent="0">
              <a:lnSpc>
                <a:spcPct val="130000"/>
              </a:lnSpc>
              <a:buNone/>
            </a:pPr>
            <a:r>
              <a:rPr lang="en-US" sz="2000" i="1" dirty="0">
                <a:solidFill>
                  <a:srgbClr val="9CCEC7"/>
                </a:solidFill>
                <a:latin typeface="Calibri" pitchFamily="34" charset="0"/>
                <a:ea typeface="Calibri" pitchFamily="34" charset="-122"/>
                <a:cs typeface="Calibri" pitchFamily="34" charset="-120"/>
              </a:rPr>
              <a:t>"L’efficacia clinica a lungo termine del trattamento combinato non dipende dal singolo presidio, ma dalla reale integrazione terapeutica."</a:t>
            </a:r>
            <a:endParaRPr lang="en-US" sz="2000" dirty="0"/>
          </a:p>
        </p:txBody>
      </p:sp>
      <p:sp>
        <p:nvSpPr>
          <p:cNvPr id="6" name="Shape 3"/>
          <p:cNvSpPr/>
          <p:nvPr/>
        </p:nvSpPr>
        <p:spPr>
          <a:xfrm>
            <a:off x="1558252" y="3246120"/>
            <a:ext cx="548640" cy="548640"/>
          </a:xfrm>
          <a:prstGeom prst="ellipse">
            <a:avLst/>
          </a:prstGeom>
          <a:solidFill>
            <a:srgbClr val="4A66AC"/>
          </a:solidFill>
          <a:ln/>
        </p:spPr>
      </p:sp>
      <p:pic>
        <p:nvPicPr>
          <p:cNvPr id="7" name="Image 0" descr="preencoded.png"/>
          <p:cNvPicPr>
            <a:picLocks noChangeAspect="1"/>
          </p:cNvPicPr>
          <p:nvPr/>
        </p:nvPicPr>
        <p:blipFill>
          <a:blip r:embed="rId3"/>
          <a:stretch>
            <a:fillRect/>
          </a:stretch>
        </p:blipFill>
        <p:spPr>
          <a:xfrm>
            <a:off x="1695412" y="3383280"/>
            <a:ext cx="274320" cy="274320"/>
          </a:xfrm>
          <a:prstGeom prst="rect">
            <a:avLst/>
          </a:prstGeom>
        </p:spPr>
      </p:pic>
      <p:sp>
        <p:nvSpPr>
          <p:cNvPr id="8" name="Text 4"/>
          <p:cNvSpPr txBox="1"/>
          <p:nvPr/>
        </p:nvSpPr>
        <p:spPr>
          <a:xfrm>
            <a:off x="548640" y="3904488"/>
            <a:ext cx="2567864" cy="320040"/>
          </a:xfrm>
          <a:prstGeom prst="rect">
            <a:avLst/>
          </a:prstGeom>
          <a:noFill/>
          <a:ln/>
        </p:spPr>
        <p:txBody>
          <a:bodyPr wrap="square" lIns="0" tIns="0" rIns="0" bIns="0" rtlCol="0" anchor="ctr"/>
          <a:lstStyle/>
          <a:p>
            <a:pPr marL="0" indent="0" algn="ctr">
              <a:buNone/>
            </a:pPr>
            <a:r>
              <a:rPr lang="en-US" sz="1300" dirty="0">
                <a:solidFill>
                  <a:srgbClr val="CBD5E3"/>
                </a:solidFill>
                <a:latin typeface="Calibri" pitchFamily="34" charset="0"/>
                <a:ea typeface="Calibri" pitchFamily="34" charset="-122"/>
                <a:cs typeface="Calibri" pitchFamily="34" charset="-120"/>
              </a:rPr>
              <a:t>Chirurgo</a:t>
            </a:r>
            <a:endParaRPr lang="en-US" sz="1300" dirty="0"/>
          </a:p>
        </p:txBody>
      </p:sp>
      <p:sp>
        <p:nvSpPr>
          <p:cNvPr id="9" name="Shape 5"/>
          <p:cNvSpPr/>
          <p:nvPr/>
        </p:nvSpPr>
        <p:spPr>
          <a:xfrm>
            <a:off x="4400436" y="3246120"/>
            <a:ext cx="548640" cy="548640"/>
          </a:xfrm>
          <a:prstGeom prst="ellipse">
            <a:avLst/>
          </a:prstGeom>
          <a:solidFill>
            <a:srgbClr val="4A66AC"/>
          </a:solidFill>
          <a:ln/>
        </p:spPr>
      </p:sp>
      <p:pic>
        <p:nvPicPr>
          <p:cNvPr id="10" name="Image 1" descr="preencoded.png"/>
          <p:cNvPicPr>
            <a:picLocks noChangeAspect="1"/>
          </p:cNvPicPr>
          <p:nvPr/>
        </p:nvPicPr>
        <p:blipFill>
          <a:blip r:embed="rId4"/>
          <a:stretch>
            <a:fillRect/>
          </a:stretch>
        </p:blipFill>
        <p:spPr>
          <a:xfrm>
            <a:off x="4537596" y="3383280"/>
            <a:ext cx="274320" cy="274320"/>
          </a:xfrm>
          <a:prstGeom prst="rect">
            <a:avLst/>
          </a:prstGeom>
        </p:spPr>
      </p:pic>
      <p:sp>
        <p:nvSpPr>
          <p:cNvPr id="11" name="Text 6"/>
          <p:cNvSpPr txBox="1"/>
          <p:nvPr/>
        </p:nvSpPr>
        <p:spPr>
          <a:xfrm>
            <a:off x="3390824" y="3904488"/>
            <a:ext cx="2567864" cy="320040"/>
          </a:xfrm>
          <a:prstGeom prst="rect">
            <a:avLst/>
          </a:prstGeom>
          <a:noFill/>
          <a:ln/>
        </p:spPr>
        <p:txBody>
          <a:bodyPr wrap="square" lIns="0" tIns="0" rIns="0" bIns="0" rtlCol="0" anchor="ctr"/>
          <a:lstStyle/>
          <a:p>
            <a:pPr marL="0" indent="0" algn="ctr">
              <a:buNone/>
            </a:pPr>
            <a:r>
              <a:rPr lang="en-US" sz="1300" dirty="0">
                <a:solidFill>
                  <a:srgbClr val="CBD5E3"/>
                </a:solidFill>
                <a:latin typeface="Calibri" pitchFamily="34" charset="0"/>
                <a:ea typeface="Calibri" pitchFamily="34" charset="-122"/>
                <a:cs typeface="Calibri" pitchFamily="34" charset="-120"/>
              </a:rPr>
              <a:t>Nutrizionista</a:t>
            </a:r>
            <a:endParaRPr lang="en-US" sz="1300" dirty="0"/>
          </a:p>
        </p:txBody>
      </p:sp>
      <p:sp>
        <p:nvSpPr>
          <p:cNvPr id="12" name="Shape 7"/>
          <p:cNvSpPr/>
          <p:nvPr/>
        </p:nvSpPr>
        <p:spPr>
          <a:xfrm>
            <a:off x="7242619" y="3246120"/>
            <a:ext cx="548640" cy="548640"/>
          </a:xfrm>
          <a:prstGeom prst="ellipse">
            <a:avLst/>
          </a:prstGeom>
          <a:solidFill>
            <a:srgbClr val="4A66AC"/>
          </a:solidFill>
          <a:ln/>
        </p:spPr>
      </p:sp>
      <p:pic>
        <p:nvPicPr>
          <p:cNvPr id="13" name="Image 2" descr="preencoded.png"/>
          <p:cNvPicPr>
            <a:picLocks noChangeAspect="1"/>
          </p:cNvPicPr>
          <p:nvPr/>
        </p:nvPicPr>
        <p:blipFill>
          <a:blip r:embed="rId5"/>
          <a:stretch>
            <a:fillRect/>
          </a:stretch>
        </p:blipFill>
        <p:spPr>
          <a:xfrm>
            <a:off x="7379780" y="3383280"/>
            <a:ext cx="274320" cy="274320"/>
          </a:xfrm>
          <a:prstGeom prst="rect">
            <a:avLst/>
          </a:prstGeom>
        </p:spPr>
      </p:pic>
      <p:sp>
        <p:nvSpPr>
          <p:cNvPr id="14" name="Text 8"/>
          <p:cNvSpPr txBox="1"/>
          <p:nvPr/>
        </p:nvSpPr>
        <p:spPr>
          <a:xfrm>
            <a:off x="6233008" y="3904488"/>
            <a:ext cx="2567864" cy="320040"/>
          </a:xfrm>
          <a:prstGeom prst="rect">
            <a:avLst/>
          </a:prstGeom>
          <a:noFill/>
          <a:ln/>
        </p:spPr>
        <p:txBody>
          <a:bodyPr wrap="square" lIns="0" tIns="0" rIns="0" bIns="0" rtlCol="0" anchor="ctr"/>
          <a:lstStyle/>
          <a:p>
            <a:pPr marL="0" indent="0" algn="ctr">
              <a:buNone/>
            </a:pPr>
            <a:r>
              <a:rPr lang="en-US" sz="1300" dirty="0">
                <a:solidFill>
                  <a:srgbClr val="CBD5E3"/>
                </a:solidFill>
                <a:latin typeface="Calibri" pitchFamily="34" charset="0"/>
                <a:ea typeface="Calibri" pitchFamily="34" charset="-122"/>
                <a:cs typeface="Calibri" pitchFamily="34" charset="-120"/>
              </a:rPr>
              <a:t>Psicologo</a:t>
            </a:r>
            <a:endParaRPr lang="en-US" sz="1300" dirty="0"/>
          </a:p>
        </p:txBody>
      </p:sp>
      <p:sp>
        <p:nvSpPr>
          <p:cNvPr id="15" name="Shape 9"/>
          <p:cNvSpPr/>
          <p:nvPr/>
        </p:nvSpPr>
        <p:spPr>
          <a:xfrm>
            <a:off x="10084803" y="3246120"/>
            <a:ext cx="548640" cy="548640"/>
          </a:xfrm>
          <a:prstGeom prst="ellipse">
            <a:avLst/>
          </a:prstGeom>
          <a:solidFill>
            <a:srgbClr val="4A66AC"/>
          </a:solidFill>
          <a:ln/>
        </p:spPr>
      </p:sp>
      <p:pic>
        <p:nvPicPr>
          <p:cNvPr id="16" name="Image 3" descr="preencoded.png"/>
          <p:cNvPicPr>
            <a:picLocks noChangeAspect="1"/>
          </p:cNvPicPr>
          <p:nvPr/>
        </p:nvPicPr>
        <p:blipFill>
          <a:blip r:embed="rId6"/>
          <a:stretch>
            <a:fillRect/>
          </a:stretch>
        </p:blipFill>
        <p:spPr>
          <a:xfrm>
            <a:off x="10221963" y="3383280"/>
            <a:ext cx="274320" cy="274320"/>
          </a:xfrm>
          <a:prstGeom prst="rect">
            <a:avLst/>
          </a:prstGeom>
        </p:spPr>
      </p:pic>
      <p:sp>
        <p:nvSpPr>
          <p:cNvPr id="17" name="Text 10"/>
          <p:cNvSpPr txBox="1"/>
          <p:nvPr/>
        </p:nvSpPr>
        <p:spPr>
          <a:xfrm>
            <a:off x="9075191" y="3904488"/>
            <a:ext cx="2567864" cy="320040"/>
          </a:xfrm>
          <a:prstGeom prst="rect">
            <a:avLst/>
          </a:prstGeom>
          <a:noFill/>
          <a:ln/>
        </p:spPr>
        <p:txBody>
          <a:bodyPr wrap="square" lIns="0" tIns="0" rIns="0" bIns="0" rtlCol="0" anchor="ctr"/>
          <a:lstStyle/>
          <a:p>
            <a:pPr marL="0" indent="0" algn="ctr">
              <a:buNone/>
            </a:pPr>
            <a:r>
              <a:rPr lang="en-US" sz="1300" dirty="0">
                <a:solidFill>
                  <a:srgbClr val="CBD5E3"/>
                </a:solidFill>
                <a:latin typeface="Calibri" pitchFamily="34" charset="0"/>
                <a:ea typeface="Calibri" pitchFamily="34" charset="-122"/>
                <a:cs typeface="Calibri" pitchFamily="34" charset="-120"/>
              </a:rPr>
              <a:t>Chinesiologo</a:t>
            </a:r>
            <a:endParaRPr lang="en-US" sz="1300" dirty="0"/>
          </a:p>
        </p:txBody>
      </p:sp>
      <p:sp>
        <p:nvSpPr>
          <p:cNvPr id="18" name="Text 11"/>
          <p:cNvSpPr txBox="1"/>
          <p:nvPr/>
        </p:nvSpPr>
        <p:spPr>
          <a:xfrm>
            <a:off x="548640" y="4343400"/>
            <a:ext cx="10332720" cy="365760"/>
          </a:xfrm>
          <a:prstGeom prst="rect">
            <a:avLst/>
          </a:prstGeom>
          <a:noFill/>
          <a:ln/>
        </p:spPr>
        <p:txBody>
          <a:bodyPr wrap="square" lIns="0" tIns="0" rIns="0" bIns="0" rtlCol="0" anchor="ctr"/>
          <a:lstStyle/>
          <a:p>
            <a:pPr marL="0" indent="0" algn="ctr">
              <a:buNone/>
            </a:pPr>
            <a:r>
              <a:rPr lang="en-US" sz="1300" i="1" dirty="0">
                <a:solidFill>
                  <a:srgbClr val="9FB0C8"/>
                </a:solidFill>
                <a:latin typeface="Calibri" pitchFamily="34" charset="0"/>
                <a:ea typeface="Calibri" pitchFamily="34" charset="-122"/>
                <a:cs typeface="Calibri" pitchFamily="34" charset="-120"/>
              </a:rPr>
              <a:t>Ruolo paritetico e sinergico su dimensioni diverse e interconnesse della patologia</a:t>
            </a:r>
            <a:endParaRPr lang="en-US" sz="1300" dirty="0"/>
          </a:p>
        </p:txBody>
      </p:sp>
      <p:sp>
        <p:nvSpPr>
          <p:cNvPr id="19" name="Shape 12"/>
          <p:cNvSpPr/>
          <p:nvPr/>
        </p:nvSpPr>
        <p:spPr>
          <a:xfrm>
            <a:off x="548640" y="5029200"/>
            <a:ext cx="11094415" cy="1234440"/>
          </a:xfrm>
          <a:prstGeom prst="roundRect">
            <a:avLst>
              <a:gd name="adj" fmla="val 7407"/>
            </a:avLst>
          </a:prstGeom>
          <a:solidFill>
            <a:srgbClr val="374D81"/>
          </a:solidFill>
          <a:ln/>
        </p:spPr>
      </p:sp>
      <p:sp>
        <p:nvSpPr>
          <p:cNvPr id="20" name="Text 13"/>
          <p:cNvSpPr txBox="1"/>
          <p:nvPr/>
        </p:nvSpPr>
        <p:spPr>
          <a:xfrm>
            <a:off x="1005840" y="5029200"/>
            <a:ext cx="10180015" cy="1234440"/>
          </a:xfrm>
          <a:prstGeom prst="rect">
            <a:avLst/>
          </a:prstGeom>
          <a:noFill/>
          <a:ln/>
        </p:spPr>
        <p:txBody>
          <a:bodyPr wrap="square" lIns="0" tIns="0" rIns="0" bIns="0" rtlCol="0" anchor="ctr"/>
          <a:lstStyle/>
          <a:p>
            <a:pPr marL="0" indent="0" algn="ctr">
              <a:lnSpc>
                <a:spcPct val="120000"/>
              </a:lnSpc>
              <a:buNone/>
            </a:pPr>
            <a:r>
              <a:rPr lang="en-US" sz="1600" b="1" dirty="0">
                <a:solidFill>
                  <a:srgbClr val="FFFFFF"/>
                </a:solidFill>
                <a:latin typeface="Calibri" pitchFamily="34" charset="0"/>
                <a:ea typeface="Calibri" pitchFamily="34" charset="-122"/>
                <a:cs typeface="Calibri" pitchFamily="34" charset="-120"/>
              </a:rPr>
              <a:t>Da calo ponderale biologico a shift comportamentale stabile, attivo, orientato alla salute.</a:t>
            </a:r>
            <a:endParaRPr lang="en-US" sz="1600" dirty="0"/>
          </a:p>
        </p:txBody>
      </p:sp>
      <p:sp>
        <p:nvSpPr>
          <p:cNvPr id="21" name="Text 14"/>
          <p:cNvSpPr txBox="1"/>
          <p:nvPr/>
        </p:nvSpPr>
        <p:spPr>
          <a:xfrm>
            <a:off x="548640" y="6446520"/>
            <a:ext cx="7315200" cy="27432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XXXIV Congresso Nazionale SICOB  ·  Pisa, 17–19 settembre 2026</a:t>
            </a:r>
            <a:endParaRPr lang="en-US" sz="900" dirty="0"/>
          </a:p>
        </p:txBody>
      </p:sp>
      <p:sp>
        <p:nvSpPr>
          <p:cNvPr id="22" name="Text 15"/>
          <p:cNvSpPr txBox="1"/>
          <p:nvPr/>
        </p:nvSpPr>
        <p:spPr>
          <a:xfrm>
            <a:off x="11185855" y="6446520"/>
            <a:ext cx="457200" cy="274320"/>
          </a:xfrm>
          <a:prstGeom prst="rect">
            <a:avLst/>
          </a:prstGeom>
          <a:noFill/>
          <a:ln/>
        </p:spPr>
        <p:txBody>
          <a:bodyPr wrap="square" lIns="0" tIns="0" rIns="0" bIns="0"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3" name="Image 0" descr="./assets/cover-bg.jpeg"/>
          <p:cNvPicPr>
            <a:picLocks noChangeAspect="1"/>
          </p:cNvPicPr>
          <p:nvPr/>
        </p:nvPicPr>
        <p:blipFill>
          <a:blip r:embed="rId3"/>
          <a:stretch>
            <a:fillRect/>
          </a:stretch>
        </p:blipFill>
        <p:spPr>
          <a:xfrm>
            <a:off x="-223114" y="0"/>
            <a:ext cx="4799686" cy="6858000"/>
          </a:xfrm>
          <a:prstGeom prst="rect">
            <a:avLst/>
          </a:prstGeom>
        </p:spPr>
      </p:pic>
      <p:sp>
        <p:nvSpPr>
          <p:cNvPr id="4" name="Shape 0"/>
          <p:cNvSpPr/>
          <p:nvPr/>
        </p:nvSpPr>
        <p:spPr>
          <a:xfrm>
            <a:off x="4576572" y="0"/>
            <a:ext cx="139903" cy="6858000"/>
          </a:xfrm>
          <a:prstGeom prst="rect">
            <a:avLst/>
          </a:prstGeom>
          <a:solidFill>
            <a:srgbClr val="374D81"/>
          </a:solidFill>
          <a:ln/>
        </p:spPr>
      </p:sp>
      <p:sp>
        <p:nvSpPr>
          <p:cNvPr id="5" name="Shape 1"/>
          <p:cNvSpPr/>
          <p:nvPr/>
        </p:nvSpPr>
        <p:spPr>
          <a:xfrm>
            <a:off x="4653382" y="0"/>
            <a:ext cx="139903" cy="6858000"/>
          </a:xfrm>
          <a:prstGeom prst="rect">
            <a:avLst/>
          </a:prstGeom>
          <a:solidFill>
            <a:srgbClr val="9CCEC7"/>
          </a:solidFill>
          <a:ln/>
        </p:spPr>
      </p:sp>
      <p:sp>
        <p:nvSpPr>
          <p:cNvPr id="6" name="Text 2"/>
          <p:cNvSpPr txBox="1"/>
          <p:nvPr/>
        </p:nvSpPr>
        <p:spPr>
          <a:xfrm>
            <a:off x="6583680" y="640080"/>
            <a:ext cx="5074920" cy="1371600"/>
          </a:xfrm>
          <a:prstGeom prst="rect">
            <a:avLst/>
          </a:prstGeom>
          <a:noFill/>
          <a:ln/>
        </p:spPr>
        <p:txBody>
          <a:bodyPr wrap="square" lIns="0" tIns="0" rIns="0" bIns="0" rtlCol="0" anchor="ctr"/>
          <a:lstStyle/>
          <a:p>
            <a:pPr marL="0" indent="0">
              <a:buNone/>
            </a:pPr>
            <a:r>
              <a:rPr lang="en-US" sz="5400" b="1" kern="0" spc="-50" dirty="0">
                <a:solidFill>
                  <a:srgbClr val="374D81"/>
                </a:solidFill>
                <a:latin typeface="Calibri" pitchFamily="34" charset="0"/>
                <a:ea typeface="Calibri" pitchFamily="34" charset="-122"/>
                <a:cs typeface="Calibri" pitchFamily="34" charset="-120"/>
              </a:rPr>
              <a:t>Grazie</a:t>
            </a:r>
            <a:endParaRPr lang="en-US" sz="5400" dirty="0"/>
          </a:p>
        </p:txBody>
      </p:sp>
      <p:sp>
        <p:nvSpPr>
          <p:cNvPr id="7" name="Shape 3"/>
          <p:cNvSpPr/>
          <p:nvPr/>
        </p:nvSpPr>
        <p:spPr>
          <a:xfrm>
            <a:off x="6583680" y="1965960"/>
            <a:ext cx="365760" cy="365760"/>
          </a:xfrm>
          <a:prstGeom prst="ellipse">
            <a:avLst/>
          </a:prstGeom>
          <a:solidFill>
            <a:srgbClr val="EEF3FA"/>
          </a:solidFill>
          <a:ln/>
        </p:spPr>
      </p:sp>
      <p:pic>
        <p:nvPicPr>
          <p:cNvPr id="8" name="Image 1" descr="preencoded.png"/>
          <p:cNvPicPr>
            <a:picLocks noChangeAspect="1"/>
          </p:cNvPicPr>
          <p:nvPr/>
        </p:nvPicPr>
        <p:blipFill>
          <a:blip r:embed="rId4"/>
          <a:stretch>
            <a:fillRect/>
          </a:stretch>
        </p:blipFill>
        <p:spPr>
          <a:xfrm>
            <a:off x="6675120" y="2057400"/>
            <a:ext cx="182880" cy="182880"/>
          </a:xfrm>
          <a:prstGeom prst="rect">
            <a:avLst/>
          </a:prstGeom>
        </p:spPr>
      </p:pic>
      <p:sp>
        <p:nvSpPr>
          <p:cNvPr id="9" name="Text 4"/>
          <p:cNvSpPr txBox="1"/>
          <p:nvPr/>
        </p:nvSpPr>
        <p:spPr>
          <a:xfrm>
            <a:off x="7086600" y="1965960"/>
            <a:ext cx="4480560" cy="365760"/>
          </a:xfrm>
          <a:prstGeom prst="rect">
            <a:avLst/>
          </a:prstGeom>
          <a:noFill/>
          <a:ln/>
        </p:spPr>
        <p:txBody>
          <a:bodyPr wrap="square" lIns="0" tIns="0" rIns="0" bIns="0" rtlCol="0" anchor="ctr"/>
          <a:lstStyle/>
          <a:p>
            <a:pPr marL="0" indent="0">
              <a:buNone/>
            </a:pPr>
            <a:r>
              <a:rPr lang="en-US" sz="1300" dirty="0">
                <a:solidFill>
                  <a:srgbClr val="5AA2AE"/>
                </a:solidFill>
                <a:latin typeface="Calibri" pitchFamily="34" charset="0"/>
                <a:ea typeface="Calibri" pitchFamily="34" charset="-122"/>
                <a:cs typeface="Calibri" pitchFamily="34" charset="-120"/>
              </a:rPr>
              <a:t>andrearobertocastellani@gmail.com</a:t>
            </a:r>
            <a:endParaRPr lang="en-US" sz="1300" dirty="0"/>
          </a:p>
        </p:txBody>
      </p:sp>
      <p:sp>
        <p:nvSpPr>
          <p:cNvPr id="10" name="Shape 5"/>
          <p:cNvSpPr/>
          <p:nvPr/>
        </p:nvSpPr>
        <p:spPr>
          <a:xfrm>
            <a:off x="6583680" y="2606040"/>
            <a:ext cx="5074920" cy="0"/>
          </a:xfrm>
          <a:prstGeom prst="line">
            <a:avLst/>
          </a:prstGeom>
          <a:noFill/>
          <a:ln w="19050">
            <a:solidFill>
              <a:srgbClr val="EEF3FA"/>
            </a:solidFill>
            <a:prstDash val="solid"/>
          </a:ln>
        </p:spPr>
      </p:sp>
      <p:sp>
        <p:nvSpPr>
          <p:cNvPr id="11" name="Text 6"/>
          <p:cNvSpPr txBox="1"/>
          <p:nvPr/>
        </p:nvSpPr>
        <p:spPr>
          <a:xfrm>
            <a:off x="6583680" y="2788920"/>
            <a:ext cx="5074920" cy="274320"/>
          </a:xfrm>
          <a:prstGeom prst="rect">
            <a:avLst/>
          </a:prstGeom>
          <a:noFill/>
          <a:ln/>
        </p:spPr>
        <p:txBody>
          <a:bodyPr wrap="square" lIns="0" tIns="0" rIns="0" bIns="0" rtlCol="0" anchor="ctr"/>
          <a:lstStyle/>
          <a:p>
            <a:pPr marL="0" indent="0">
              <a:buNone/>
            </a:pPr>
            <a:r>
              <a:rPr lang="en-US" sz="1100" b="1" kern="0" spc="150" dirty="0">
                <a:solidFill>
                  <a:srgbClr val="4A66AC"/>
                </a:solidFill>
                <a:latin typeface="Calibri" pitchFamily="34" charset="0"/>
                <a:ea typeface="Calibri" pitchFamily="34" charset="-122"/>
                <a:cs typeface="Calibri" pitchFamily="34" charset="-120"/>
              </a:rPr>
              <a:t>BIBLIOGRAFIA ESSENZIALE</a:t>
            </a:r>
            <a:endParaRPr lang="en-US" sz="1100" dirty="0"/>
          </a:p>
        </p:txBody>
      </p:sp>
      <p:sp>
        <p:nvSpPr>
          <p:cNvPr id="12" name="Text 7"/>
          <p:cNvSpPr txBox="1"/>
          <p:nvPr/>
        </p:nvSpPr>
        <p:spPr>
          <a:xfrm>
            <a:off x="6583680" y="3108960"/>
            <a:ext cx="5074920" cy="1737360"/>
          </a:xfrm>
          <a:prstGeom prst="rect">
            <a:avLst/>
          </a:prstGeom>
          <a:noFill/>
          <a:ln/>
        </p:spPr>
        <p:txBody>
          <a:bodyPr wrap="square" lIns="0" tIns="0" rIns="0" bIns="0" rtlCol="0" anchor="ctr"/>
          <a:lstStyle/>
          <a:p>
            <a:pPr marL="0" indent="0">
              <a:lnSpc>
                <a:spcPct val="150000"/>
              </a:lnSpc>
              <a:buNone/>
            </a:pPr>
            <a:r>
              <a:rPr lang="en-US" sz="1050" dirty="0">
                <a:solidFill>
                  <a:srgbClr val="667085"/>
                </a:solidFill>
                <a:latin typeface="Calibri" pitchFamily="34" charset="0"/>
                <a:ea typeface="Calibri" pitchFamily="34" charset="-122"/>
                <a:cs typeface="Calibri" pitchFamily="34" charset="-120"/>
              </a:rPr>
              <a:t>1. Jastreboff et al., N Engl J Med, 2022 (387:205)</a:t>
            </a:r>
            <a:endParaRPr lang="en-US" sz="1050" dirty="0"/>
          </a:p>
          <a:p>
            <a:pPr marL="0" indent="0">
              <a:lnSpc>
                <a:spcPct val="150000"/>
              </a:lnSpc>
              <a:buNone/>
            </a:pPr>
            <a:r>
              <a:rPr lang="en-US" sz="1050" dirty="0">
                <a:solidFill>
                  <a:srgbClr val="667085"/>
                </a:solidFill>
                <a:latin typeface="Calibri" pitchFamily="34" charset="0"/>
                <a:ea typeface="Calibri" pitchFamily="34" charset="-122"/>
                <a:cs typeface="Calibri" pitchFamily="34" charset="-120"/>
              </a:rPr>
              <a:t>2. Garvey et al., Lancet, 2023 (402:613)</a:t>
            </a:r>
            <a:endParaRPr lang="en-US" sz="1050" dirty="0"/>
          </a:p>
          <a:p>
            <a:pPr marL="0" indent="0">
              <a:lnSpc>
                <a:spcPct val="150000"/>
              </a:lnSpc>
              <a:buNone/>
            </a:pPr>
            <a:r>
              <a:rPr lang="en-US" sz="1050" dirty="0">
                <a:solidFill>
                  <a:srgbClr val="667085"/>
                </a:solidFill>
                <a:latin typeface="Calibri" pitchFamily="34" charset="0"/>
                <a:ea typeface="Calibri" pitchFamily="34" charset="-122"/>
                <a:cs typeface="Calibri" pitchFamily="34" charset="-120"/>
              </a:rPr>
              <a:t>3. Aronne et al., JAMA, 2024 (331:38)</a:t>
            </a:r>
            <a:endParaRPr lang="en-US" sz="1050" dirty="0"/>
          </a:p>
          <a:p>
            <a:pPr marL="0" indent="0">
              <a:lnSpc>
                <a:spcPct val="150000"/>
              </a:lnSpc>
              <a:buNone/>
            </a:pPr>
            <a:r>
              <a:rPr lang="en-US" sz="1050" dirty="0">
                <a:solidFill>
                  <a:srgbClr val="667085"/>
                </a:solidFill>
                <a:latin typeface="Calibri" pitchFamily="34" charset="0"/>
                <a:ea typeface="Calibri" pitchFamily="34" charset="-122"/>
                <a:cs typeface="Calibri" pitchFamily="34" charset="-120"/>
              </a:rPr>
              <a:t>4. Lemstra et al., Patient Prefer Adherence, 2016 (10:1547)</a:t>
            </a:r>
            <a:endParaRPr lang="en-US" sz="1050" dirty="0"/>
          </a:p>
        </p:txBody>
      </p:sp>
      <p:sp>
        <p:nvSpPr>
          <p:cNvPr id="13" name="Text 8"/>
          <p:cNvSpPr txBox="1"/>
          <p:nvPr/>
        </p:nvSpPr>
        <p:spPr>
          <a:xfrm>
            <a:off x="6583680" y="4160520"/>
            <a:ext cx="5074920" cy="1371600"/>
          </a:xfrm>
          <a:prstGeom prst="rect">
            <a:avLst/>
          </a:prstGeom>
          <a:noFill/>
          <a:ln/>
        </p:spPr>
        <p:txBody>
          <a:bodyPr wrap="square" lIns="0" tIns="0" rIns="0" bIns="0" rtlCol="0" anchor="ctr"/>
          <a:lstStyle/>
          <a:p>
            <a:pPr marL="0" indent="0">
              <a:lnSpc>
                <a:spcPct val="150000"/>
              </a:lnSpc>
              <a:buNone/>
            </a:pPr>
            <a:r>
              <a:rPr lang="en-US" sz="1050" dirty="0">
                <a:solidFill>
                  <a:srgbClr val="667085"/>
                </a:solidFill>
                <a:latin typeface="Calibri" pitchFamily="34" charset="0"/>
                <a:ea typeface="Calibri" pitchFamily="34" charset="-122"/>
                <a:cs typeface="Calibri" pitchFamily="34" charset="-120"/>
              </a:rPr>
              <a:t>5. James et al., Physiotherapy, 2022 (115:1)</a:t>
            </a:r>
            <a:endParaRPr lang="en-US" sz="1050" dirty="0"/>
          </a:p>
          <a:p>
            <a:pPr marL="0" indent="0">
              <a:lnSpc>
                <a:spcPct val="150000"/>
              </a:lnSpc>
              <a:buNone/>
            </a:pPr>
            <a:r>
              <a:rPr lang="en-US" sz="1050" dirty="0">
                <a:solidFill>
                  <a:srgbClr val="667085"/>
                </a:solidFill>
                <a:latin typeface="Calibri" pitchFamily="34" charset="0"/>
                <a:ea typeface="Calibri" pitchFamily="34" charset="-122"/>
                <a:cs typeface="Calibri" pitchFamily="34" charset="-120"/>
              </a:rPr>
              <a:t>6. Bosc et al., PLOS ONE, 2022 (17:e0276167)</a:t>
            </a:r>
            <a:endParaRPr lang="en-US" sz="1050" dirty="0"/>
          </a:p>
          <a:p>
            <a:pPr marL="0" indent="0">
              <a:lnSpc>
                <a:spcPct val="150000"/>
              </a:lnSpc>
              <a:buNone/>
            </a:pPr>
            <a:r>
              <a:rPr lang="en-US" sz="1050" dirty="0">
                <a:solidFill>
                  <a:srgbClr val="667085"/>
                </a:solidFill>
                <a:latin typeface="Calibri" pitchFamily="34" charset="0"/>
                <a:ea typeface="Calibri" pitchFamily="34" charset="-122"/>
                <a:cs typeface="Calibri" pitchFamily="34" charset="-120"/>
              </a:rPr>
              <a:t>7. Craddock &amp; Schneider, Body Image, 2026 (57:102095)</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2262</Words>
  <Application>Microsoft Office PowerPoint</Application>
  <PresentationFormat>Widescreen</PresentationFormat>
  <Paragraphs>164</Paragraphs>
  <Slides>13</Slides>
  <Notes>13</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13</vt:i4>
      </vt:variant>
    </vt:vector>
  </HeadingPairs>
  <TitlesOfParts>
    <vt:vector size="16" baseType="lpstr">
      <vt:lpstr>Arial</vt:lpstr>
      <vt:lpstr>Calibri</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Sinergia multidisciplinare nell'obesità</dc:title>
  <dc:subject>PptxGenJS Presentation</dc:subject>
  <dc:creator>Andrea Castellani</dc:creator>
  <cp:lastModifiedBy>Agricola Internazionale</cp:lastModifiedBy>
  <cp:revision>2</cp:revision>
  <dcterms:created xsi:type="dcterms:W3CDTF">2026-09-18T10:34:47Z</dcterms:created>
  <dcterms:modified xsi:type="dcterms:W3CDTF">2026-09-18T10:37:34Z</dcterms:modified>
</cp:coreProperties>
</file>